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1" r:id="rId2"/>
    <p:sldId id="452" r:id="rId3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>
          <p15:clr>
            <a:srgbClr val="A4A3A4"/>
          </p15:clr>
        </p15:guide>
        <p15:guide id="2" pos="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00"/>
    <a:srgbClr val="56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81" autoAdjust="0"/>
    <p:restoredTop sz="94660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1446" y="102"/>
      </p:cViewPr>
      <p:guideLst>
        <p:guide orient="horz" pos="640"/>
        <p:guide pos="52"/>
      </p:guideLst>
    </p:cSldViewPr>
  </p:slideViewPr>
  <p:outlineViewPr>
    <p:cViewPr>
      <p:scale>
        <a:sx n="33" d="100"/>
        <a:sy n="33" d="100"/>
      </p:scale>
      <p:origin x="0" y="-22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618" y="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A971364-C9FA-4236-9DBC-7A6E546CB78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9B4B05D-496F-448E-B166-ED4F9B5723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6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B5FF31-AED1-4C87-BBF1-8D907549947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D57C8E-9C7D-4DE1-A425-CD789928F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7C8E-9C7D-4DE1-A425-CD789928F0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1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7C8E-9C7D-4DE1-A425-CD789928F0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7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ement-b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4" y="-4503"/>
            <a:ext cx="9156009" cy="6867007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2748" cy="1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238760" y="2258568"/>
            <a:ext cx="8686800" cy="1554480"/>
          </a:xfrm>
        </p:spPr>
        <p:txBody>
          <a:bodyPr>
            <a:noAutofit/>
          </a:bodyPr>
          <a:lstStyle>
            <a:lvl1pPr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14" name="Title 10"/>
          <p:cNvSpPr txBox="1">
            <a:spLocks/>
          </p:cNvSpPr>
          <p:nvPr userDrawn="1"/>
        </p:nvSpPr>
        <p:spPr>
          <a:xfrm>
            <a:off x="476504" y="5465064"/>
            <a:ext cx="8449056" cy="630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Whitney HTF Medium"/>
                <a:ea typeface="+mj-ea"/>
                <a:cs typeface="Arial"/>
              </a:defRPr>
            </a:lvl1pPr>
          </a:lstStyle>
          <a:p>
            <a:pPr algn="ctr"/>
            <a:endParaRPr lang="en-US" sz="3500" i="1" dirty="0">
              <a:solidFill>
                <a:schemeClr val="accent5">
                  <a:lumMod val="40000"/>
                  <a:lumOff val="60000"/>
                </a:schemeClr>
              </a:solidFill>
              <a:latin typeface="Mercury Italic"/>
              <a:cs typeface="Mercury Italic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384048" y="3813048"/>
            <a:ext cx="8449056" cy="57607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5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ercury Italic"/>
                <a:cs typeface="Mercury Italic"/>
              </a:rPr>
              <a:t>Subtitle Can Be Placed Here</a:t>
            </a:r>
            <a:endParaRPr lang="en-US" sz="3500" i="1" dirty="0">
              <a:solidFill>
                <a:schemeClr val="accent5">
                  <a:lumMod val="40000"/>
                  <a:lumOff val="60000"/>
                </a:schemeClr>
              </a:solidFill>
              <a:latin typeface="Mercury Italic"/>
              <a:cs typeface="Mercury Italic"/>
            </a:endParaRPr>
          </a:p>
        </p:txBody>
      </p:sp>
    </p:spTree>
    <p:extLst>
      <p:ext uri="{BB962C8B-B14F-4D97-AF65-F5344CB8AC3E}">
        <p14:creationId xmlns:p14="http://schemas.microsoft.com/office/powerpoint/2010/main" val="128891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1760"/>
            <a:ext cx="4040188" cy="793115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81760"/>
            <a:ext cx="4041775" cy="793115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65976" y="6356350"/>
            <a:ext cx="2133600" cy="365125"/>
          </a:xfrm>
        </p:spPr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11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421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27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85000"/>
              <a:buFont typeface="Wingdings 3" panose="05040102010807070707" pitchFamily="18" charset="2"/>
              <a:buChar char="}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5000"/>
              <a:buFont typeface="Wingdings 2" panose="05020102010507070707" pitchFamily="18" charset="2"/>
              <a:buChar char="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5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5976" y="6356350"/>
            <a:ext cx="2133600" cy="365125"/>
          </a:xfrm>
        </p:spPr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8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77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Template Slide for PG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27479"/>
            <a:ext cx="8229600" cy="475488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 3" panose="05040102010807070707" pitchFamily="18" charset="2"/>
              <a:buChar char="}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 2" panose="05020102010507070707" pitchFamily="18" charset="2"/>
              <a:buChar char=""/>
              <a:defRPr b="1" u="none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Copy and paste the above graphic</a:t>
            </a:r>
          </a:p>
          <a:p>
            <a:pPr lvl="1"/>
            <a:r>
              <a:rPr lang="en-US" dirty="0" smtClean="0"/>
              <a:t>To be used on slides requiring a PG page number reference.</a:t>
            </a:r>
          </a:p>
          <a:p>
            <a:pPr lvl="2"/>
            <a:r>
              <a:rPr lang="en-US" dirty="0" smtClean="0"/>
              <a:t>Do not use this slide as a layout – only to copy and pate the above graphic.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9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ule &amp;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lement-b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4" y="-4503"/>
            <a:ext cx="9156009" cy="68670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4473" y="3594100"/>
            <a:ext cx="8686800" cy="2288540"/>
          </a:xfrm>
        </p:spPr>
        <p:txBody>
          <a:bodyPr anchor="t">
            <a:noAutofit/>
          </a:bodyPr>
          <a:lstStyle>
            <a:lvl1pPr algn="l">
              <a:defRPr sz="4000" b="1" cap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Module name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4473" y="2895600"/>
            <a:ext cx="8686800" cy="698500"/>
          </a:xfrm>
        </p:spPr>
        <p:txBody>
          <a:bodyPr anchor="b">
            <a:normAutofit/>
          </a:bodyPr>
          <a:lstStyle>
            <a:lvl1pPr marL="0" indent="0">
              <a:buNone/>
              <a:defRPr sz="2500" i="1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Module #</a:t>
            </a:r>
          </a:p>
        </p:txBody>
      </p:sp>
      <p:pic>
        <p:nvPicPr>
          <p:cNvPr id="11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2748" cy="1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27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lement-b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9" y="-9007"/>
            <a:ext cx="9156009" cy="6867007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2748" cy="1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2258568"/>
            <a:ext cx="8686800" cy="1554480"/>
          </a:xfrm>
        </p:spPr>
        <p:txBody>
          <a:bodyPr>
            <a:no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138" y="4748387"/>
            <a:ext cx="6193724" cy="544799"/>
          </a:xfrm>
        </p:spPr>
        <p:txBody>
          <a:bodyPr anchor="b">
            <a:normAutofit/>
          </a:bodyPr>
          <a:lstStyle>
            <a:lvl1pPr algn="r"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─ Insert Author Name, Year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38" y="5425440"/>
            <a:ext cx="6193724" cy="1003830"/>
          </a:xfrm>
        </p:spPr>
        <p:txBody>
          <a:bodyPr>
            <a:normAutofit/>
          </a:bodyPr>
          <a:lstStyle>
            <a:lvl1pPr marL="0" indent="0">
              <a:buNone/>
              <a:defRPr sz="180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insert any context about the quote.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86012" y="6356350"/>
            <a:ext cx="813564" cy="365125"/>
          </a:xfrm>
        </p:spPr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474788" y="233363"/>
            <a:ext cx="6194425" cy="44942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smtClean="0"/>
              <a:t>“Insert Quote 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8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38" y="4748387"/>
            <a:ext cx="6193724" cy="6189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5138" y="233680"/>
            <a:ext cx="6193724" cy="44938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38" y="5367338"/>
            <a:ext cx="6193724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5976" y="6356350"/>
            <a:ext cx="2133600" cy="365125"/>
          </a:xfrm>
        </p:spPr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10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with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75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43E24-EB13-EB4B-BDAE-817974715C8E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5976" y="6356350"/>
            <a:ext cx="2133600" cy="365125"/>
          </a:xfrm>
        </p:spPr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446"/>
            <a:ext cx="9144000" cy="217714"/>
          </a:xfrm>
          <a:prstGeom prst="rect">
            <a:avLst/>
          </a:prstGeom>
        </p:spPr>
      </p:pic>
      <p:pic>
        <p:nvPicPr>
          <p:cNvPr id="9" name="Picture 2" descr="C:\Users\jsmith\AppData\Local\Microsoft\Windows\Temporary Internet Files\Content.Outlook\11WRWXVU\Education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012" y="5744637"/>
            <a:ext cx="762432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575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7479"/>
            <a:ext cx="8229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1DC0-A29C-D24A-BA84-6E18D8D68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3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4" r:id="rId5"/>
    <p:sldLayoutId id="2147483661" r:id="rId6"/>
    <p:sldLayoutId id="2147483657" r:id="rId7"/>
    <p:sldLayoutId id="2147483660" r:id="rId8"/>
    <p:sldLayoutId id="2147483652" r:id="rId9"/>
    <p:sldLayoutId id="2147483653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5655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600" kern="1200">
          <a:solidFill>
            <a:srgbClr val="5655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200" kern="1200">
          <a:solidFill>
            <a:srgbClr val="5655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1800" kern="1200">
          <a:solidFill>
            <a:srgbClr val="5655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1800" kern="1200">
          <a:solidFill>
            <a:srgbClr val="5655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1800" kern="1200">
          <a:solidFill>
            <a:srgbClr val="5655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azon.com/s/ref=dp_byline_sr_book_2?ie=UTF8&amp;field-author=Jeremy+Freeman&amp;search-alias=books&amp;text=Jeremy+Freeman&amp;sort=relevancerank" TargetMode="External"/><Relationship Id="rId3" Type="http://schemas.openxmlformats.org/officeDocument/2006/relationships/hyperlink" Target="http://tinyurl.com/o53qlym" TargetMode="External"/><Relationship Id="rId7" Type="http://schemas.openxmlformats.org/officeDocument/2006/relationships/hyperlink" Target="http://www.amazon.com/s/ref=dp_byline_sr_book_1?ie=UTF8&amp;field-author=Gary+Marcus&amp;search-alias=books&amp;text=Gary+Marcus&amp;sort=relevancer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d.com/talks/ed_boyden" TargetMode="External"/><Relationship Id="rId11" Type="http://schemas.openxmlformats.org/officeDocument/2006/relationships/hyperlink" Target="http://www.learningtogo.com/" TargetMode="External"/><Relationship Id="rId5" Type="http://schemas.openxmlformats.org/officeDocument/2006/relationships/hyperlink" Target="http://www.ted.com/talks/carol_dweck_the_power_of_believing_that_you_can_improve?language=en" TargetMode="External"/><Relationship Id="rId10" Type="http://schemas.openxmlformats.org/officeDocument/2006/relationships/hyperlink" Target="http://www.amazon.com/Dragons-Eden-Speculations-Evolution-Intelligence/dp/0345346297/ref=sr_1_1?s=books&amp;ie=UTF8&amp;qid=1425325053&amp;sr=1-1&amp;keywords=dragons+of+eden+by+carl+sagan" TargetMode="External"/><Relationship Id="rId4" Type="http://schemas.openxmlformats.org/officeDocument/2006/relationships/hyperlink" Target="http://mindsetonline.com/" TargetMode="External"/><Relationship Id="rId9" Type="http://schemas.openxmlformats.org/officeDocument/2006/relationships/hyperlink" Target="http://www.amazon.com/David-Eagleman/e/B001JRX0OQ/ref=sr_ntt_srch_lnk_8?qid=1425324935&amp;sr=1-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pulse/importance-taking-notes-richard-branson" TargetMode="External"/><Relationship Id="rId3" Type="http://schemas.openxmlformats.org/officeDocument/2006/relationships/hyperlink" Target="http://www.wired.com/2011/12/london-taxi-driver-memory/" TargetMode="External"/><Relationship Id="rId7" Type="http://schemas.openxmlformats.org/officeDocument/2006/relationships/hyperlink" Target="https://nginguthembi.wordpress.com/2014/03/12/on-digital-pedagog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uh0kEU20V4" TargetMode="External"/><Relationship Id="rId5" Type="http://schemas.openxmlformats.org/officeDocument/2006/relationships/hyperlink" Target="http://www.amazon.com/John-Hattie/e/B001JSFFRK/ref=sr_ntt_srch_lnk_11?qid=1436994947&amp;sr=1-11" TargetMode="External"/><Relationship Id="rId4" Type="http://schemas.openxmlformats.org/officeDocument/2006/relationships/hyperlink" Target="https://freestatestudio.wordpress.com/tag/london-cabbies/" TargetMode="External"/><Relationship Id="rId9" Type="http://schemas.openxmlformats.org/officeDocument/2006/relationships/hyperlink" Target="http://pss.sagepub.com/content/25/6/11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Essentials of Brain Based Learning</a:t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www.learningtogo.info</a:t>
            </a:r>
          </a:p>
          <a:p>
            <a:r>
              <a:rPr lang="en-US" sz="1600" dirty="0" smtClean="0"/>
              <a:t>ATD Science of </a:t>
            </a:r>
            <a:r>
              <a:rPr lang="en-US" sz="1600" dirty="0"/>
              <a:t>Learning blog: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tinyurl.com/o53qlym</a:t>
            </a:r>
            <a:endParaRPr lang="en-US" sz="1600" dirty="0" smtClean="0"/>
          </a:p>
          <a:p>
            <a:r>
              <a:rPr lang="en-US" sz="1600" dirty="0"/>
              <a:t>Growth Mindset: </a:t>
            </a:r>
            <a:r>
              <a:rPr lang="en-US" sz="1600" dirty="0">
                <a:hlinkClick r:id="rId4"/>
              </a:rPr>
              <a:t>http://mindsetonline.com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The Power </a:t>
            </a:r>
            <a:r>
              <a:rPr lang="en-US" sz="1600" dirty="0"/>
              <a:t>of Believing (TED Talk):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www.ted.com/talks/carol_dweck_the_power_of_believing_that_you_can_improve?language=en</a:t>
            </a:r>
            <a:endParaRPr lang="en-US" sz="1600" dirty="0" smtClean="0"/>
          </a:p>
          <a:p>
            <a:r>
              <a:rPr lang="en-US" sz="1600" dirty="0" smtClean="0"/>
              <a:t>A look inside the brain in real-time (</a:t>
            </a:r>
            <a:r>
              <a:rPr lang="en-US" sz="1600" dirty="0"/>
              <a:t>TED Talk):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www.ted.com/talks/carol_dweck_the_power_of_believing_that_you_can_improve?language=en</a:t>
            </a:r>
            <a:endParaRPr lang="en-US" sz="1600" dirty="0" smtClean="0"/>
          </a:p>
          <a:p>
            <a:r>
              <a:rPr lang="en-US" sz="1600" dirty="0" smtClean="0"/>
              <a:t>A Light Switch </a:t>
            </a:r>
            <a:r>
              <a:rPr lang="en-US" sz="1600" dirty="0"/>
              <a:t>for Neurons (TED Talk):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www.ted.com/talks/ed_boyden</a:t>
            </a:r>
            <a:endParaRPr lang="en-US" sz="1600" dirty="0" smtClean="0"/>
          </a:p>
          <a:p>
            <a:r>
              <a:rPr lang="en-US" sz="1600" b="1" dirty="0"/>
              <a:t>The Future of the Brain: Essays by the World's Leading </a:t>
            </a:r>
            <a:r>
              <a:rPr lang="en-US" sz="1600" b="1" dirty="0" smtClean="0"/>
              <a:t>Neuroscientists, </a:t>
            </a:r>
            <a:r>
              <a:rPr lang="en-US" sz="1600" dirty="0"/>
              <a:t>by </a:t>
            </a:r>
            <a:r>
              <a:rPr lang="en-US" sz="1600" dirty="0">
                <a:hlinkClick r:id="rId7"/>
              </a:rPr>
              <a:t>Gary Marcus</a:t>
            </a:r>
            <a:r>
              <a:rPr lang="en-US" sz="1600" dirty="0"/>
              <a:t> (Editor), </a:t>
            </a:r>
            <a:r>
              <a:rPr lang="en-US" sz="1600" dirty="0">
                <a:hlinkClick r:id="rId8"/>
              </a:rPr>
              <a:t>Jeremy Freeman</a:t>
            </a:r>
            <a:r>
              <a:rPr lang="en-US" sz="1600" dirty="0"/>
              <a:t> (Editor</a:t>
            </a:r>
            <a:r>
              <a:rPr lang="en-US" sz="1600" dirty="0" smtClean="0"/>
              <a:t>).</a:t>
            </a:r>
          </a:p>
          <a:p>
            <a:r>
              <a:rPr lang="en-US" sz="1600" b="1" dirty="0"/>
              <a:t>Incognito: The Secret Lives of the </a:t>
            </a:r>
            <a:r>
              <a:rPr lang="en-US" sz="1600" b="1" dirty="0" smtClean="0"/>
              <a:t>Brain, </a:t>
            </a:r>
            <a:r>
              <a:rPr lang="en-US" sz="1600" dirty="0" smtClean="0"/>
              <a:t>by </a:t>
            </a:r>
            <a:r>
              <a:rPr lang="en-US" sz="1600" dirty="0">
                <a:hlinkClick r:id="rId9"/>
              </a:rPr>
              <a:t>David </a:t>
            </a:r>
            <a:r>
              <a:rPr lang="en-US" sz="1600" dirty="0" smtClean="0">
                <a:hlinkClick r:id="rId9"/>
              </a:rPr>
              <a:t>Eagleman</a:t>
            </a:r>
            <a:r>
              <a:rPr lang="en-US" sz="1600" dirty="0" smtClean="0"/>
              <a:t>.</a:t>
            </a:r>
          </a:p>
          <a:p>
            <a:r>
              <a:rPr lang="en-US" sz="1600" b="1" dirty="0">
                <a:hlinkClick r:id="rId10"/>
              </a:rPr>
              <a:t>The Dragons of Eden</a:t>
            </a:r>
            <a:r>
              <a:rPr lang="en-US" sz="1600" b="1" dirty="0"/>
              <a:t>: Speculations on the Evolution of Human </a:t>
            </a:r>
            <a:r>
              <a:rPr lang="en-US" sz="1600" b="1" dirty="0" smtClean="0"/>
              <a:t>Intelligence, by Carl Sagan.</a:t>
            </a:r>
          </a:p>
          <a:p>
            <a:r>
              <a:rPr lang="en-US" sz="1600" b="1" dirty="0" smtClean="0">
                <a:hlinkClick r:id="rId11"/>
              </a:rPr>
              <a:t>Brain Matters: How to help anyone learn anything using neuroscience</a:t>
            </a:r>
            <a:r>
              <a:rPr lang="en-US" sz="1600" b="1" dirty="0" smtClean="0"/>
              <a:t>, by Margie Meacham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49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Brain Based Learning</a:t>
            </a:r>
            <a:br>
              <a:rPr lang="en-US" dirty="0"/>
            </a:br>
            <a:r>
              <a:rPr lang="en-US" dirty="0" smtClean="0"/>
              <a:t>Resources,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driving a taxi changes London </a:t>
            </a:r>
            <a:r>
              <a:rPr lang="en-US" dirty="0"/>
              <a:t>cab drivers’ brains: </a:t>
            </a:r>
            <a:r>
              <a:rPr lang="en-US" dirty="0">
                <a:hlinkClick r:id="rId3"/>
              </a:rPr>
              <a:t>http://www.wired.com/2011/12/london-taxi-driver-memory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Navigators from the </a:t>
            </a:r>
            <a:r>
              <a:rPr lang="en-US" dirty="0"/>
              <a:t>planet Hippocampus: </a:t>
            </a:r>
            <a:r>
              <a:rPr lang="en-US" dirty="0">
                <a:hlinkClick r:id="rId4"/>
              </a:rPr>
              <a:t>https://freestatestudio.wordpress.com/tag/london-cabbies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Is Google Making Us Stupid? By Nicholas Carr</a:t>
            </a:r>
          </a:p>
          <a:p>
            <a:r>
              <a:rPr lang="en-US" dirty="0" smtClean="0"/>
              <a:t>Visible Learning and the Science of How We Learn by </a:t>
            </a:r>
            <a:r>
              <a:rPr lang="en-US" dirty="0"/>
              <a:t> </a:t>
            </a:r>
            <a:r>
              <a:rPr lang="en-US" dirty="0">
                <a:hlinkClick r:id="rId5"/>
              </a:rPr>
              <a:t>John Hattie</a:t>
            </a:r>
            <a:r>
              <a:rPr lang="en-US" dirty="0"/>
              <a:t> and Gregory C. R. </a:t>
            </a:r>
            <a:r>
              <a:rPr lang="en-US" dirty="0" smtClean="0"/>
              <a:t>Yates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Man Creates: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www.youtube.com/watch?v=euh0kEU20V4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Digital Pedagogy: </a:t>
            </a:r>
            <a:r>
              <a:rPr lang="en-US" dirty="0">
                <a:hlinkClick r:id="rId7"/>
              </a:rPr>
              <a:t>https://nginguthembi.wordpress.com/2014/03/12/on-digital-pedagogy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 smtClean="0"/>
              <a:t>The Importance of Taking Notes </a:t>
            </a:r>
            <a:r>
              <a:rPr lang="en-US" dirty="0"/>
              <a:t>by Richard Branson: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www.linkedin.com/pulse/importance-taking-notes-richard-branson</a:t>
            </a:r>
            <a:endParaRPr lang="en-US" dirty="0" smtClean="0"/>
          </a:p>
          <a:p>
            <a:r>
              <a:rPr lang="en-US" dirty="0" smtClean="0"/>
              <a:t>The Pen is Mightier than </a:t>
            </a:r>
            <a:r>
              <a:rPr lang="en-US" dirty="0"/>
              <a:t>the Keyboard: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pss.sagepub.com/content/25/6/1159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D-Education-PowerPointTemplate">
  <a:themeElements>
    <a:clrScheme name="AT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4D00"/>
      </a:accent1>
      <a:accent2>
        <a:srgbClr val="C10013"/>
      </a:accent2>
      <a:accent3>
        <a:srgbClr val="FFB700"/>
      </a:accent3>
      <a:accent4>
        <a:srgbClr val="565559"/>
      </a:accent4>
      <a:accent5>
        <a:srgbClr val="B3B2B3"/>
      </a:accent5>
      <a:accent6>
        <a:srgbClr val="DBD9D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algn="ctr">
          <a:defRPr sz="3500" i="1" dirty="0" smtClean="0">
            <a:solidFill>
              <a:schemeClr val="accent5">
                <a:lumMod val="40000"/>
                <a:lumOff val="60000"/>
              </a:schemeClr>
            </a:solidFill>
            <a:latin typeface="Mercury Italic"/>
            <a:cs typeface="Mercury Italic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TD-Education-PowerPointTemplate_Arial_v2015" id="{20194307-6BC8-444D-8522-53CC5E4FA76D}" vid="{B4E6DC37-4076-4E5D-8679-8324239D0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ATD-Education-PowerPointTemplate_Arial_v2015</Template>
  <TotalTime>5513</TotalTime>
  <Words>179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Mercury Italic</vt:lpstr>
      <vt:lpstr>Wingdings</vt:lpstr>
      <vt:lpstr>Wingdings 2</vt:lpstr>
      <vt:lpstr>Wingdings 3</vt:lpstr>
      <vt:lpstr>ATD-Education-PowerPointTemplate</vt:lpstr>
      <vt:lpstr>Essentials of Brain Based Learning Resources</vt:lpstr>
      <vt:lpstr>Essentials of Brain Based Learning Resources,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Margie Meacham</dc:creator>
  <cp:lastModifiedBy>Margie Meacham</cp:lastModifiedBy>
  <cp:revision>93</cp:revision>
  <cp:lastPrinted>2015-01-15T18:28:27Z</cp:lastPrinted>
  <dcterms:created xsi:type="dcterms:W3CDTF">2015-01-29T22:35:18Z</dcterms:created>
  <dcterms:modified xsi:type="dcterms:W3CDTF">2016-02-09T03:15:17Z</dcterms:modified>
</cp:coreProperties>
</file>