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97" r:id="rId2"/>
    <p:sldId id="257" r:id="rId3"/>
    <p:sldId id="298" r:id="rId4"/>
    <p:sldId id="306" r:id="rId5"/>
    <p:sldId id="307" r:id="rId6"/>
    <p:sldId id="258" r:id="rId7"/>
    <p:sldId id="316" r:id="rId8"/>
    <p:sldId id="260" r:id="rId9"/>
    <p:sldId id="261" r:id="rId10"/>
    <p:sldId id="262" r:id="rId11"/>
    <p:sldId id="263" r:id="rId12"/>
    <p:sldId id="311" r:id="rId13"/>
    <p:sldId id="303" r:id="rId14"/>
    <p:sldId id="277" r:id="rId15"/>
    <p:sldId id="276" r:id="rId16"/>
    <p:sldId id="279" r:id="rId17"/>
    <p:sldId id="282" r:id="rId18"/>
    <p:sldId id="280" r:id="rId19"/>
    <p:sldId id="283" r:id="rId20"/>
    <p:sldId id="284" r:id="rId21"/>
    <p:sldId id="285" r:id="rId22"/>
    <p:sldId id="287" r:id="rId23"/>
    <p:sldId id="304" r:id="rId24"/>
    <p:sldId id="288" r:id="rId25"/>
    <p:sldId id="305" r:id="rId26"/>
    <p:sldId id="313" r:id="rId27"/>
    <p:sldId id="315" r:id="rId28"/>
    <p:sldId id="314" r:id="rId29"/>
    <p:sldId id="312" r:id="rId30"/>
    <p:sldId id="301" r:id="rId31"/>
    <p:sldId id="317" r:id="rId32"/>
    <p:sldId id="290" r:id="rId33"/>
    <p:sldId id="293" r:id="rId34"/>
    <p:sldId id="294" r:id="rId35"/>
    <p:sldId id="309" r:id="rId36"/>
    <p:sldId id="310" r:id="rId37"/>
    <p:sldId id="296" r:id="rId38"/>
  </p:sldIdLst>
  <p:sldSz cx="13004800" cy="97536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1464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9AC1C-EB33-4FA0-AF0F-7085371FBC05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8D5FAC-E199-4244-AFA1-2371B47C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13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57C8E-9C7D-4DE1-A425-CD789928F05D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336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earningtogo.info/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twitter.com/margiemeacham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linkedin.com/pub/margie-meacham/9/534/4b5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mazon.com/s/ref=dp_byline_sr_book_2?ie=UTF8&amp;field-author=Jeremy+Freeman&amp;search-alias=books&amp;text=Jeremy+Freeman&amp;sort=relevancerank" TargetMode="External"/><Relationship Id="rId13" Type="http://schemas.openxmlformats.org/officeDocument/2006/relationships/hyperlink" Target="https://freestatestudio.wordpress.com/tag/london-cabbies/" TargetMode="External"/><Relationship Id="rId18" Type="http://schemas.openxmlformats.org/officeDocument/2006/relationships/hyperlink" Target="http://pss.sagepub.com/content/25/6/1159" TargetMode="External"/><Relationship Id="rId3" Type="http://schemas.openxmlformats.org/officeDocument/2006/relationships/hyperlink" Target="http://tinyurl.com/o53qlym" TargetMode="External"/><Relationship Id="rId7" Type="http://schemas.openxmlformats.org/officeDocument/2006/relationships/hyperlink" Target="http://www.amazon.com/s/ref=dp_byline_sr_book_1?ie=UTF8&amp;field-author=Gary+Marcus&amp;search-alias=books&amp;text=Gary+Marcus&amp;sort=relevancerank" TargetMode="External"/><Relationship Id="rId12" Type="http://schemas.openxmlformats.org/officeDocument/2006/relationships/hyperlink" Target="http://www.wired.com/2011/12/london-taxi-driver-memory/" TargetMode="External"/><Relationship Id="rId17" Type="http://schemas.openxmlformats.org/officeDocument/2006/relationships/hyperlink" Target="https://www.linkedin.com/pulse/importance-taking-notes-richard-branson" TargetMode="External"/><Relationship Id="rId2" Type="http://schemas.openxmlformats.org/officeDocument/2006/relationships/notesSlide" Target="../notesSlides/notesSlide1.xml"/><Relationship Id="rId16" Type="http://schemas.openxmlformats.org/officeDocument/2006/relationships/hyperlink" Target="https://nginguthembi.wordpress.com/2014/03/12/on-digital-pedagogy/" TargetMode="Externa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ed.com/talks/ed_boyden" TargetMode="External"/><Relationship Id="rId11" Type="http://schemas.openxmlformats.org/officeDocument/2006/relationships/hyperlink" Target="http://www.learningtogo.com/" TargetMode="External"/><Relationship Id="rId5" Type="http://schemas.openxmlformats.org/officeDocument/2006/relationships/hyperlink" Target="http://www.ted.com/talks/carol_dweck_the_power_of_believing_that_you_can_improve?language=en" TargetMode="External"/><Relationship Id="rId15" Type="http://schemas.openxmlformats.org/officeDocument/2006/relationships/hyperlink" Target="https://www.youtube.com/watch?v=euh0kEU20V4" TargetMode="External"/><Relationship Id="rId10" Type="http://schemas.openxmlformats.org/officeDocument/2006/relationships/hyperlink" Target="http://www.amazon.com/Dragons-Eden-Speculations-Evolution-Intelligence/dp/0345346297/ref=sr_1_1?s=books&amp;ie=UTF8&amp;qid=1425325053&amp;sr=1-1&amp;keywords=dragons+of+eden+by+carl+sagan" TargetMode="External"/><Relationship Id="rId19" Type="http://schemas.openxmlformats.org/officeDocument/2006/relationships/hyperlink" Target="https://en.wikipedia.org/wiki/Hype_cycle" TargetMode="External"/><Relationship Id="rId4" Type="http://schemas.openxmlformats.org/officeDocument/2006/relationships/hyperlink" Target="http://mindsetonline.com/" TargetMode="External"/><Relationship Id="rId9" Type="http://schemas.openxmlformats.org/officeDocument/2006/relationships/hyperlink" Target="http://www.amazon.com/David-Eagleman/e/B001JRX0OQ/ref=sr_ntt_srch_lnk_8?qid=1425324935&amp;sr=1-8" TargetMode="External"/><Relationship Id="rId14" Type="http://schemas.openxmlformats.org/officeDocument/2006/relationships/hyperlink" Target="http://www.amazon.com/John-Hattie/e/B001JSFFRK/ref=sr_ntt_srch_lnk_11?qid=1436994947&amp;sr=1-11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537200"/>
            <a:ext cx="13004800" cy="914400"/>
          </a:xfrm>
          <a:prstGeom prst="rect">
            <a:avLst/>
          </a:prstGeom>
        </p:spPr>
        <p:txBody>
          <a:bodyPr wrap="none" lIns="254000" tIns="0" rIns="254000" bIns="0" anchor="t"/>
          <a:lstStyle/>
          <a:p>
            <a:pPr algn="ctr"/>
            <a:r>
              <a:rPr lang="en-US" sz="6000" b="1" dirty="0">
                <a:latin typeface="Calibri"/>
              </a:rPr>
              <a:t>Five Steps to Successful</a:t>
            </a:r>
          </a:p>
          <a:p>
            <a:pPr algn="ctr"/>
            <a:r>
              <a:rPr lang="en-US" sz="6000" b="1" dirty="0">
                <a:latin typeface="Calibri"/>
              </a:rPr>
              <a:t>Brain-Based Learning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1" y="30377"/>
            <a:ext cx="9381699" cy="177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934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-12700"/>
            <a:ext cx="0" cy="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56957"/>
            <a:ext cx="13004800" cy="19966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077200"/>
            <a:ext cx="1122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Conditioning Theory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7800" y="8224992"/>
            <a:ext cx="4843678" cy="91900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-12700"/>
            <a:ext cx="0" cy="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56957"/>
            <a:ext cx="13004800" cy="19966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077200"/>
            <a:ext cx="1122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The Neurosciences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7800" y="8224992"/>
            <a:ext cx="4843678" cy="919008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987800" y="784758"/>
            <a:ext cx="8382000" cy="5616041"/>
          </a:xfrm>
          <a:prstGeom prst="rect">
            <a:avLst/>
          </a:prstGeom>
          <a:solidFill>
            <a:schemeClr val="accent6">
              <a:lumMod val="20000"/>
              <a:lumOff val="80000"/>
              <a:alpha val="64000"/>
            </a:schemeClr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2800" b="1" dirty="0"/>
          </a:p>
          <a:p>
            <a:pPr marL="0" indent="0">
              <a:buFont typeface="Arial" pitchFamily="34" charset="0"/>
              <a:buNone/>
            </a:pPr>
            <a:br>
              <a:rPr lang="en-US" sz="2800" b="1" dirty="0"/>
            </a:br>
            <a:r>
              <a:rPr lang="en-US" sz="2800" b="1" dirty="0"/>
              <a:t>Cognitive and Educational Psychology</a:t>
            </a:r>
          </a:p>
          <a:p>
            <a:pPr marL="0" indent="0">
              <a:buFont typeface="Arial" pitchFamily="34" charset="0"/>
              <a:buNone/>
            </a:pPr>
            <a:r>
              <a:rPr lang="en-US" sz="2800" b="1" dirty="0"/>
              <a:t>Biology</a:t>
            </a:r>
          </a:p>
          <a:p>
            <a:pPr marL="0" indent="0">
              <a:buFont typeface="Arial" pitchFamily="34" charset="0"/>
              <a:buNone/>
            </a:pPr>
            <a:r>
              <a:rPr lang="en-US" sz="2800" b="1" dirty="0"/>
              <a:t>Biochemistry</a:t>
            </a:r>
          </a:p>
          <a:p>
            <a:pPr marL="0" indent="0">
              <a:buFont typeface="Arial" pitchFamily="34" charset="0"/>
              <a:buNone/>
            </a:pPr>
            <a:r>
              <a:rPr lang="en-US" sz="2800" b="1" dirty="0"/>
              <a:t>Neurology</a:t>
            </a:r>
          </a:p>
          <a:p>
            <a:pPr marL="0" indent="0">
              <a:buFont typeface="Arial" pitchFamily="34" charset="0"/>
              <a:buNone/>
            </a:pPr>
            <a:r>
              <a:rPr lang="en-US" sz="2800" b="1" dirty="0"/>
              <a:t>Quantum Physics</a:t>
            </a:r>
          </a:p>
          <a:p>
            <a:pPr marL="0" indent="0">
              <a:buFont typeface="Arial" pitchFamily="34" charset="0"/>
              <a:buNone/>
            </a:pPr>
            <a:r>
              <a:rPr lang="en-US" sz="2800" b="1" dirty="0"/>
              <a:t>Computer Science and Artificial Intelligence</a:t>
            </a:r>
          </a:p>
          <a:p>
            <a:pPr marL="0" indent="0">
              <a:buFont typeface="Arial" pitchFamily="34" charset="0"/>
              <a:buNone/>
            </a:pPr>
            <a:endParaRPr lang="en-US" sz="2800" b="1" dirty="0"/>
          </a:p>
          <a:p>
            <a:pPr marL="0" indent="0">
              <a:buFont typeface="Arial" pitchFamily="34" charset="0"/>
              <a:buNone/>
            </a:pPr>
            <a:endParaRPr lang="en-US" sz="2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-12700"/>
            <a:ext cx="0" cy="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56957"/>
            <a:ext cx="13004800" cy="19966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077200"/>
            <a:ext cx="1122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Survival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188200" y="304800"/>
            <a:ext cx="4343400" cy="815441"/>
          </a:xfrm>
          <a:prstGeom prst="rect">
            <a:avLst/>
          </a:prstGeom>
          <a:solidFill>
            <a:schemeClr val="accent6">
              <a:lumMod val="20000"/>
              <a:lumOff val="80000"/>
              <a:alpha val="64000"/>
            </a:schemeClr>
          </a:solidFill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800" b="1" dirty="0"/>
              <a:t>Your brain is hard-wired to keep you alive!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7800" y="8224992"/>
            <a:ext cx="4843678" cy="9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45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27000" y="-76200"/>
            <a:ext cx="13258800" cy="96942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-12700"/>
            <a:ext cx="0" cy="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56957"/>
            <a:ext cx="13004800" cy="19966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077200"/>
            <a:ext cx="1122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Attention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112000" y="6118759"/>
            <a:ext cx="4343400" cy="815441"/>
          </a:xfrm>
          <a:prstGeom prst="rect">
            <a:avLst/>
          </a:prstGeom>
          <a:solidFill>
            <a:schemeClr val="accent6">
              <a:lumMod val="20000"/>
              <a:lumOff val="80000"/>
              <a:alpha val="64000"/>
            </a:schemeClr>
          </a:solidFill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800" b="1" dirty="0"/>
              <a:t>Our attention span is three seconds!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7800" y="8224992"/>
            <a:ext cx="4843678" cy="9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53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-12700"/>
            <a:ext cx="0" cy="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56957"/>
            <a:ext cx="13004800" cy="19966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077200"/>
            <a:ext cx="1122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Neuroplasticity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112000" y="6118759"/>
            <a:ext cx="4343400" cy="815441"/>
          </a:xfrm>
          <a:prstGeom prst="rect">
            <a:avLst/>
          </a:prstGeom>
          <a:solidFill>
            <a:schemeClr val="accent6">
              <a:lumMod val="20000"/>
              <a:lumOff val="80000"/>
              <a:alpha val="64000"/>
            </a:schemeClr>
          </a:solidFill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800" b="1" dirty="0"/>
              <a:t>Your brain is constantly rewiring itself!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7800" y="8224992"/>
            <a:ext cx="4843678" cy="91900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-12700"/>
            <a:ext cx="0" cy="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56957"/>
            <a:ext cx="13004800" cy="19966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077200"/>
            <a:ext cx="1122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Mind/Body Continuum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01600" y="6261401"/>
            <a:ext cx="4038600" cy="815441"/>
          </a:xfrm>
          <a:prstGeom prst="rect">
            <a:avLst/>
          </a:prstGeom>
          <a:solidFill>
            <a:schemeClr val="accent6">
              <a:lumMod val="20000"/>
              <a:lumOff val="80000"/>
              <a:alpha val="64000"/>
            </a:schemeClr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800" b="1" dirty="0"/>
              <a:t>Your brain is everywhere!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7800" y="8224992"/>
            <a:ext cx="4843678" cy="91900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0" y="0"/>
            <a:ext cx="13258800" cy="96873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-12700"/>
            <a:ext cx="0" cy="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56957"/>
            <a:ext cx="13004800" cy="19966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077200"/>
            <a:ext cx="1122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Repetition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092450" y="457200"/>
            <a:ext cx="6819900" cy="815441"/>
          </a:xfrm>
          <a:prstGeom prst="rect">
            <a:avLst/>
          </a:prstGeom>
          <a:solidFill>
            <a:schemeClr val="accent6">
              <a:lumMod val="20000"/>
              <a:lumOff val="80000"/>
              <a:alpha val="64000"/>
            </a:schemeClr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800" b="1" dirty="0"/>
              <a:t>“Neurons that wire together fire together.”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7800" y="8224992"/>
            <a:ext cx="4843678" cy="91900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-12700"/>
            <a:ext cx="0" cy="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56957"/>
            <a:ext cx="13004800" cy="19966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077200"/>
            <a:ext cx="1122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Social Learning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168400" y="457200"/>
            <a:ext cx="4343400" cy="815441"/>
          </a:xfrm>
          <a:prstGeom prst="rect">
            <a:avLst/>
          </a:prstGeom>
          <a:solidFill>
            <a:schemeClr val="accent6">
              <a:lumMod val="20000"/>
              <a:lumOff val="80000"/>
              <a:alpha val="64000"/>
            </a:schemeClr>
          </a:solidFill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800" b="1" dirty="0"/>
              <a:t>We learn better with others!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7800" y="8224992"/>
            <a:ext cx="4843678" cy="91900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6247"/>
            <a:ext cx="13004800" cy="95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-12700"/>
            <a:ext cx="0" cy="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56957"/>
            <a:ext cx="13004800" cy="19966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077200"/>
            <a:ext cx="1122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The Ebbinghaus Forgetting Curve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4600" y="228600"/>
            <a:ext cx="7593835" cy="5560034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6526663" y="6093481"/>
            <a:ext cx="4343400" cy="815441"/>
          </a:xfrm>
          <a:prstGeom prst="rect">
            <a:avLst/>
          </a:prstGeom>
          <a:solidFill>
            <a:schemeClr val="accent6">
              <a:lumMod val="20000"/>
              <a:lumOff val="80000"/>
              <a:alpha val="64000"/>
            </a:schemeClr>
          </a:solidFill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800" b="1" dirty="0"/>
              <a:t>Learning needs frequent reinforcement!</a:t>
            </a:r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7800" y="8224992"/>
            <a:ext cx="4843678" cy="91900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-12700"/>
            <a:ext cx="0" cy="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56957"/>
            <a:ext cx="13004800" cy="19966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077200"/>
            <a:ext cx="1122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Reflection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2600" y="5181600"/>
            <a:ext cx="4343400" cy="815441"/>
          </a:xfrm>
          <a:prstGeom prst="rect">
            <a:avLst/>
          </a:prstGeom>
          <a:solidFill>
            <a:schemeClr val="accent6">
              <a:lumMod val="20000"/>
              <a:lumOff val="80000"/>
              <a:alpha val="64000"/>
            </a:schemeClr>
          </a:solidFill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800" b="1" dirty="0"/>
              <a:t>We need time to reflect on what we have learned!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7800" y="8224992"/>
            <a:ext cx="4843678" cy="91900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-12700"/>
            <a:ext cx="0" cy="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56957"/>
            <a:ext cx="13004800" cy="19966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077200"/>
            <a:ext cx="23096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effectLst>
                  <a:outerShdw blurRad="20000" dist="30000" dir="2700000">
                    <a:srgbClr val="000000">
                      <a:alpha val="75000"/>
                    </a:srgbClr>
                  </a:outerShdw>
                </a:effectLst>
              </a:rPr>
              <a:t>Welcome!</a:t>
            </a:r>
          </a:p>
        </p:txBody>
      </p:sp>
      <p:sp>
        <p:nvSpPr>
          <p:cNvPr id="7" name="Rectangle 6"/>
          <p:cNvSpPr/>
          <p:nvPr/>
        </p:nvSpPr>
        <p:spPr>
          <a:xfrm>
            <a:off x="177800" y="304800"/>
            <a:ext cx="12725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effectLst>
                  <a:outerShdw blurRad="20000" dist="30000" dir="2700000">
                    <a:srgbClr val="000000">
                      <a:alpha val="75000"/>
                    </a:srgbClr>
                  </a:outerShdw>
                </a:effectLst>
              </a:rPr>
              <a:t>Please introduce yourself and tell us what you want to learn.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7800" y="8224992"/>
            <a:ext cx="4843678" cy="91900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-12700"/>
            <a:ext cx="0" cy="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56957"/>
            <a:ext cx="13004800" cy="19966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077200"/>
            <a:ext cx="1122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Link to Prior Learning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493000" y="3200400"/>
            <a:ext cx="4343400" cy="815441"/>
          </a:xfrm>
          <a:prstGeom prst="rect">
            <a:avLst/>
          </a:prstGeom>
          <a:solidFill>
            <a:schemeClr val="accent6">
              <a:lumMod val="20000"/>
              <a:lumOff val="80000"/>
              <a:alpha val="64000"/>
            </a:schemeClr>
          </a:solidFill>
        </p:spPr>
        <p:txBody>
          <a:bodyPr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800" b="1" dirty="0"/>
              <a:t>Your brain links new information to past learning experiences!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7800" y="8224992"/>
            <a:ext cx="4843678" cy="91900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-12700"/>
            <a:ext cx="0" cy="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56957"/>
            <a:ext cx="13004800" cy="19966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077200"/>
            <a:ext cx="1122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Predicting Future Outcomes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112000" y="6118759"/>
            <a:ext cx="4343400" cy="815441"/>
          </a:xfrm>
          <a:prstGeom prst="rect">
            <a:avLst/>
          </a:prstGeom>
          <a:solidFill>
            <a:schemeClr val="accent6">
              <a:lumMod val="20000"/>
              <a:lumOff val="80000"/>
              <a:alpha val="64000"/>
            </a:schemeClr>
          </a:solidFill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800" b="1" dirty="0"/>
              <a:t>Your brain predicts the future based on past experiences.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7800" y="8224992"/>
            <a:ext cx="4843678" cy="9190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-12700"/>
            <a:ext cx="0" cy="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56957"/>
            <a:ext cx="13004800" cy="19966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077200"/>
            <a:ext cx="1122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Taking Notes Matters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2600" y="3352800"/>
            <a:ext cx="4343400" cy="1834474"/>
          </a:xfrm>
          <a:prstGeom prst="rect">
            <a:avLst/>
          </a:prstGeom>
          <a:solidFill>
            <a:schemeClr val="accent6">
              <a:lumMod val="20000"/>
              <a:lumOff val="80000"/>
              <a:alpha val="64000"/>
            </a:schemeClr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800" b="1" dirty="0"/>
              <a:t>The Physical act of writing notes by hand creates additional pathways to the same information!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7800" y="8224992"/>
            <a:ext cx="4843678" cy="9190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6200"/>
            <a:ext cx="13004800" cy="939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-12700"/>
            <a:ext cx="0" cy="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56957"/>
            <a:ext cx="13004800" cy="19966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077200"/>
            <a:ext cx="1122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Your Brain Must Learn How to Learn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901700" y="5791200"/>
            <a:ext cx="11201400" cy="838200"/>
          </a:xfrm>
          <a:prstGeom prst="rect">
            <a:avLst/>
          </a:prstGeom>
          <a:solidFill>
            <a:schemeClr val="accent6">
              <a:lumMod val="20000"/>
              <a:lumOff val="80000"/>
              <a:alpha val="64000"/>
            </a:schemeClr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800" b="1" dirty="0"/>
              <a:t>“Learning to learn” activities increase overall retention and retrieval.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7800" y="8224992"/>
            <a:ext cx="4843678" cy="9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1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-12700"/>
            <a:ext cx="0" cy="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56957"/>
            <a:ext cx="13004800" cy="19966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077200"/>
            <a:ext cx="1122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Sixty Seconds!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950200" y="990600"/>
            <a:ext cx="4343400" cy="815441"/>
          </a:xfrm>
          <a:prstGeom prst="rect">
            <a:avLst/>
          </a:prstGeom>
          <a:solidFill>
            <a:schemeClr val="accent6">
              <a:lumMod val="20000"/>
              <a:lumOff val="80000"/>
              <a:alpha val="64000"/>
            </a:schemeClr>
          </a:solidFill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800" b="1" dirty="0"/>
              <a:t>What did you learn about  how the brain learns?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7800" y="8224992"/>
            <a:ext cx="4843678" cy="9190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-12700"/>
            <a:ext cx="0" cy="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56957"/>
            <a:ext cx="13004800" cy="19966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077200"/>
            <a:ext cx="1122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How many did you remember?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407400" y="784758"/>
            <a:ext cx="3962400" cy="5616041"/>
          </a:xfrm>
          <a:prstGeom prst="rect">
            <a:avLst/>
          </a:prstGeom>
          <a:solidFill>
            <a:schemeClr val="accent6">
              <a:lumMod val="20000"/>
              <a:lumOff val="80000"/>
              <a:alpha val="95000"/>
            </a:schemeClr>
          </a:solidFill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2800" b="1" dirty="0"/>
          </a:p>
          <a:p>
            <a:pPr marL="0" indent="0">
              <a:buFont typeface="Arial" pitchFamily="34" charset="0"/>
              <a:buNone/>
            </a:pPr>
            <a:r>
              <a:rPr lang="en-US" sz="2800" b="1" dirty="0"/>
              <a:t>Survival</a:t>
            </a:r>
          </a:p>
          <a:p>
            <a:pPr marL="0" indent="0">
              <a:buFont typeface="Arial" pitchFamily="34" charset="0"/>
              <a:buNone/>
            </a:pPr>
            <a:r>
              <a:rPr lang="en-US" sz="2800" b="1" dirty="0"/>
              <a:t>Attention</a:t>
            </a:r>
          </a:p>
          <a:p>
            <a:pPr marL="0" indent="0">
              <a:buFont typeface="Arial" pitchFamily="34" charset="0"/>
              <a:buNone/>
            </a:pPr>
            <a:r>
              <a:rPr lang="en-US" sz="2800" b="1" dirty="0"/>
              <a:t>Neuroplasticity</a:t>
            </a:r>
          </a:p>
          <a:p>
            <a:pPr marL="0" indent="0">
              <a:buFont typeface="Arial" pitchFamily="34" charset="0"/>
              <a:buNone/>
            </a:pPr>
            <a:r>
              <a:rPr lang="en-US" sz="2800" b="1" dirty="0"/>
              <a:t>Mind/Body Continuum</a:t>
            </a:r>
          </a:p>
          <a:p>
            <a:pPr marL="0" indent="0">
              <a:buFont typeface="Arial" pitchFamily="34" charset="0"/>
              <a:buNone/>
            </a:pPr>
            <a:r>
              <a:rPr lang="en-US" sz="2800" b="1" dirty="0"/>
              <a:t>Repetition</a:t>
            </a:r>
          </a:p>
          <a:p>
            <a:pPr marL="0" indent="0">
              <a:buFont typeface="Arial" pitchFamily="34" charset="0"/>
              <a:buNone/>
            </a:pPr>
            <a:r>
              <a:rPr lang="en-US" sz="2800" b="1" dirty="0"/>
              <a:t>Social Learning</a:t>
            </a:r>
          </a:p>
          <a:p>
            <a:pPr marL="0" indent="0">
              <a:buFont typeface="Arial" pitchFamily="34" charset="0"/>
              <a:buNone/>
            </a:pPr>
            <a:r>
              <a:rPr lang="en-US" sz="2800" b="1" dirty="0"/>
              <a:t>Reflection</a:t>
            </a:r>
          </a:p>
          <a:p>
            <a:pPr marL="0" indent="0">
              <a:buFont typeface="Arial" pitchFamily="34" charset="0"/>
              <a:buNone/>
            </a:pPr>
            <a:r>
              <a:rPr lang="en-US" sz="2800" b="1" dirty="0"/>
              <a:t>Link to Past Learning</a:t>
            </a:r>
          </a:p>
          <a:p>
            <a:pPr marL="0" indent="0">
              <a:buFont typeface="Arial" pitchFamily="34" charset="0"/>
              <a:buNone/>
            </a:pPr>
            <a:r>
              <a:rPr lang="en-US" sz="2800" b="1" dirty="0"/>
              <a:t>Predicting Future Outcomes</a:t>
            </a:r>
          </a:p>
          <a:p>
            <a:pPr marL="0" indent="0">
              <a:buFont typeface="Arial" pitchFamily="34" charset="0"/>
              <a:buNone/>
            </a:pPr>
            <a:r>
              <a:rPr lang="en-US" sz="2800" b="1" dirty="0"/>
              <a:t>Taking Notes Matters</a:t>
            </a:r>
          </a:p>
          <a:p>
            <a:pPr marL="0" indent="0">
              <a:buFont typeface="Arial" pitchFamily="34" charset="0"/>
              <a:buNone/>
            </a:pPr>
            <a:r>
              <a:rPr lang="en-US" sz="2800" b="1" dirty="0"/>
              <a:t>“Learning to Learn” Works</a:t>
            </a:r>
          </a:p>
          <a:p>
            <a:pPr marL="0" indent="0">
              <a:buFont typeface="Arial" pitchFamily="34" charset="0"/>
              <a:buNone/>
            </a:pP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7800" y="8224992"/>
            <a:ext cx="4843678" cy="9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1309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" y="-423"/>
            <a:ext cx="13003895" cy="97544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-12700"/>
            <a:ext cx="0" cy="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56957"/>
            <a:ext cx="13004800" cy="19966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077200"/>
            <a:ext cx="1122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Wouldn’t it be nice to have a blueprint?</a:t>
            </a:r>
          </a:p>
        </p:txBody>
      </p:sp>
    </p:spTree>
    <p:extLst>
      <p:ext uri="{BB962C8B-B14F-4D97-AF65-F5344CB8AC3E}">
        <p14:creationId xmlns:p14="http://schemas.microsoft.com/office/powerpoint/2010/main" val="919147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-12700"/>
            <a:ext cx="0" cy="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56957"/>
            <a:ext cx="13004800" cy="19966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077200"/>
            <a:ext cx="1122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Brain-Aware Design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469762"/>
            <a:ext cx="11698686" cy="707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560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-12700"/>
            <a:ext cx="0" cy="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56957"/>
            <a:ext cx="13004800" cy="19966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077200"/>
            <a:ext cx="1122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Robert Gagne’s Nine Events of Learning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1485900"/>
            <a:ext cx="4363315" cy="327248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613400" y="1447800"/>
            <a:ext cx="6400800" cy="452431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Gain attention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Set goals/objectives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Link to prior learning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Present new content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Teach learning to learn (“guidance”)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Provide feedback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Assess performance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Enhance retention and transfer</a:t>
            </a:r>
          </a:p>
        </p:txBody>
      </p:sp>
    </p:spTree>
    <p:extLst>
      <p:ext uri="{BB962C8B-B14F-4D97-AF65-F5344CB8AC3E}">
        <p14:creationId xmlns:p14="http://schemas.microsoft.com/office/powerpoint/2010/main" val="26684922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-12700"/>
            <a:ext cx="0" cy="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56957"/>
            <a:ext cx="13004800" cy="19966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077200"/>
            <a:ext cx="1122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Learning Objectives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9115655"/>
              </p:ext>
            </p:extLst>
          </p:nvPr>
        </p:nvGraphicFramePr>
        <p:xfrm>
          <a:off x="673327" y="1104967"/>
          <a:ext cx="11658146" cy="647921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5905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528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6093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357">
                <a:tc>
                  <a:txBody>
                    <a:bodyPr/>
                    <a:lstStyle/>
                    <a:p>
                      <a:r>
                        <a:rPr lang="en-US" sz="2400" dirty="0"/>
                        <a:t>Write learning objectives that stimulate existing neural pathways and make the brain ready to learn new skills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dirty="0"/>
                        <a:t>Link</a:t>
                      </a:r>
                      <a:r>
                        <a:rPr lang="en-US" sz="2800" b="0" baseline="0" dirty="0"/>
                        <a:t> to prior learning</a:t>
                      </a:r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baseline="0" dirty="0"/>
                        <a:t>Predict future outcomes</a:t>
                      </a:r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baseline="0" dirty="0"/>
                        <a:t>Tell an incomplete story or present a puzzle to solve</a:t>
                      </a:r>
                      <a:endParaRPr lang="en-US" sz="2800" b="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053">
                <a:tc>
                  <a:txBody>
                    <a:bodyPr/>
                    <a:lstStyle/>
                    <a:p>
                      <a:r>
                        <a:rPr lang="en-US" sz="2400" dirty="0"/>
                        <a:t>Tap into learners’ unconscious wiring to grab and maintain attention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dirty="0"/>
                        <a:t>Appeal</a:t>
                      </a:r>
                      <a:r>
                        <a:rPr lang="en-US" sz="2800" b="0" baseline="0" dirty="0"/>
                        <a:t> to survival</a:t>
                      </a:r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baseline="0" dirty="0"/>
                        <a:t>Use the entire brain/body</a:t>
                      </a:r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baseline="0" dirty="0"/>
                        <a:t>Make it social</a:t>
                      </a:r>
                      <a:endParaRPr lang="en-US" sz="2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093">
                <a:tc>
                  <a:txBody>
                    <a:bodyPr/>
                    <a:lstStyle/>
                    <a:p>
                      <a:r>
                        <a:rPr lang="en-US" sz="2400" dirty="0"/>
                        <a:t>Implement simple brain-based learning techniques into your existing programs to enhance learning and performance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dirty="0"/>
                        <a:t>Use</a:t>
                      </a:r>
                      <a:r>
                        <a:rPr lang="en-US" sz="2800" b="0" baseline="0" dirty="0"/>
                        <a:t> the Brain-Based Learning Template</a:t>
                      </a:r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baseline="0" dirty="0"/>
                        <a:t>Repeat, repeat, repeat, repeat, repeat, repeat, repeat, repeat</a:t>
                      </a:r>
                      <a:endParaRPr lang="en-US" sz="2800" b="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941">
                <a:tc>
                  <a:txBody>
                    <a:bodyPr/>
                    <a:lstStyle/>
                    <a:p>
                      <a:pPr>
                        <a:buFont typeface="Wingdings" panose="05000000000000000000" pitchFamily="2" charset="2"/>
                        <a:buChar char="ü"/>
                      </a:pPr>
                      <a:r>
                        <a:rPr lang="en-US" sz="2400" dirty="0"/>
                        <a:t>Separate fact from hype when you read about neuroscience in the popular press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dirty="0"/>
                        <a:t>Keep</a:t>
                      </a:r>
                      <a:r>
                        <a:rPr lang="en-US" sz="2800" b="0" baseline="0" dirty="0"/>
                        <a:t> learning! Use your ATD membership resources.</a:t>
                      </a:r>
                      <a:endParaRPr lang="en-US" sz="2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7800" y="8224992"/>
            <a:ext cx="4843678" cy="9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38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-12700"/>
            <a:ext cx="0" cy="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56957"/>
            <a:ext cx="13004800" cy="19966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8077200"/>
            <a:ext cx="1122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Introducing Your Instructor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844800" y="2180791"/>
            <a:ext cx="4133446" cy="3922931"/>
            <a:chOff x="5517689" y="762000"/>
            <a:chExt cx="4133446" cy="392293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17689" y="762000"/>
              <a:ext cx="4133446" cy="292023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588000" y="4038600"/>
              <a:ext cx="39928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Margie Meacham, “The Brain Lady”</a:t>
              </a:r>
            </a:p>
            <a:p>
              <a:r>
                <a:rPr lang="en-US" dirty="0"/>
                <a:t>Chief Freedom Officer, Learningtogo.info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800" y="762000"/>
            <a:ext cx="1562100" cy="234315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7340600" y="1764816"/>
            <a:ext cx="5257800" cy="654098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b="1" dirty="0"/>
              <a:t>Margie Meacham</a:t>
            </a:r>
          </a:p>
          <a:p>
            <a:pPr marL="0" indent="0">
              <a:buFont typeface="Arial" pitchFamily="34" charset="0"/>
              <a:buNone/>
            </a:pPr>
            <a:r>
              <a:rPr lang="en-US" sz="2400" b="1" dirty="0"/>
              <a:t>Chief Freedom Officer, learningtogo.info</a:t>
            </a:r>
          </a:p>
          <a:p>
            <a:pPr marL="0" indent="0">
              <a:buFont typeface="Arial" pitchFamily="34" charset="0"/>
              <a:buNone/>
            </a:pPr>
            <a:endParaRPr lang="en-US" sz="2400" b="1" dirty="0"/>
          </a:p>
          <a:p>
            <a:pPr marL="0" indent="0">
              <a:buFont typeface="Arial" pitchFamily="34" charset="0"/>
              <a:buNone/>
            </a:pPr>
            <a:r>
              <a:rPr lang="en-US" sz="2400" dirty="0"/>
              <a:t>Margie Meacham is an adult learning expert with a master of science in Learning Technologies and more than 15 years of experience in the field. A self-described “scholar-practitioner,” Margie collaborates with like-minded instructional designers to find practical applications of neuroscience to instructional design. You can follow Margie on </a:t>
            </a:r>
            <a:r>
              <a:rPr lang="en-US" sz="2400" dirty="0">
                <a:hlinkClick r:id="rId6"/>
              </a:rPr>
              <a:t>LinkedIn</a:t>
            </a:r>
            <a:r>
              <a:rPr lang="en-US" sz="2400" dirty="0"/>
              <a:t>, Facebook, and </a:t>
            </a:r>
            <a:r>
              <a:rPr lang="en-US" sz="2400" dirty="0">
                <a:hlinkClick r:id="rId7"/>
              </a:rPr>
              <a:t>Twitter</a:t>
            </a:r>
            <a:r>
              <a:rPr lang="en-US" sz="2400" dirty="0"/>
              <a:t> or visit her website at </a:t>
            </a:r>
            <a:r>
              <a:rPr lang="en-US" sz="2400" dirty="0">
                <a:hlinkClick r:id="rId8"/>
              </a:rPr>
              <a:t>www.learningtogo.info</a:t>
            </a:r>
            <a:r>
              <a:rPr lang="en-US" sz="2400" dirty="0"/>
              <a:t>.</a:t>
            </a:r>
          </a:p>
          <a:p>
            <a:endParaRPr lang="en-US" sz="1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7800" y="8224992"/>
            <a:ext cx="4843678" cy="9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7747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-12700"/>
            <a:ext cx="0" cy="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56957"/>
            <a:ext cx="13004800" cy="19966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077200"/>
            <a:ext cx="1122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Reflection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348290"/>
              </p:ext>
            </p:extLst>
          </p:nvPr>
        </p:nvGraphicFramePr>
        <p:xfrm>
          <a:off x="453692" y="1143000"/>
          <a:ext cx="12097416" cy="49682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032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2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24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What did you already</a:t>
                      </a:r>
                      <a:r>
                        <a:rPr lang="en-US" sz="2000" baseline="0" dirty="0"/>
                        <a:t> know</a:t>
                      </a:r>
                      <a:r>
                        <a:rPr lang="en-US" sz="2000" dirty="0"/>
                        <a:t>?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What were</a:t>
                      </a:r>
                      <a:r>
                        <a:rPr lang="en-US" sz="2000" baseline="0" dirty="0"/>
                        <a:t> you wrong about</a:t>
                      </a:r>
                      <a:r>
                        <a:rPr lang="en-US" sz="2000" dirty="0"/>
                        <a:t>?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What did</a:t>
                      </a:r>
                      <a:r>
                        <a:rPr lang="en-US" sz="2000" baseline="0" dirty="0"/>
                        <a:t> you learn</a:t>
                      </a:r>
                      <a:r>
                        <a:rPr lang="en-US" sz="2000" dirty="0"/>
                        <a:t>?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7800" y="8224992"/>
            <a:ext cx="4843678" cy="9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854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1684000" cy="1143000"/>
          </a:xfrm>
        </p:spPr>
        <p:txBody>
          <a:bodyPr>
            <a:normAutofit/>
          </a:bodyPr>
          <a:lstStyle/>
          <a:p>
            <a:r>
              <a:rPr lang="en-US" dirty="0"/>
              <a:t>Brain Based Learning Resources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11912600" cy="7162800"/>
          </a:xfrm>
        </p:spPr>
        <p:txBody>
          <a:bodyPr>
            <a:normAutofit fontScale="85000" lnSpcReduction="20000"/>
          </a:bodyPr>
          <a:lstStyle/>
          <a:p>
            <a:r>
              <a:rPr lang="en-US" sz="2276" dirty="0"/>
              <a:t>www.learningtogo.info</a:t>
            </a:r>
          </a:p>
          <a:p>
            <a:r>
              <a:rPr lang="en-US" sz="2276" dirty="0"/>
              <a:t>ATD Science of Learning blog: </a:t>
            </a:r>
            <a:r>
              <a:rPr lang="en-US" sz="2276" dirty="0">
                <a:hlinkClick r:id="rId3"/>
              </a:rPr>
              <a:t>http://tinyurl.com/o53qlym</a:t>
            </a:r>
            <a:endParaRPr lang="en-US" sz="2276" dirty="0"/>
          </a:p>
          <a:p>
            <a:r>
              <a:rPr lang="en-US" sz="2276" dirty="0"/>
              <a:t>Growth Mindset: </a:t>
            </a:r>
            <a:r>
              <a:rPr lang="en-US" sz="2276" dirty="0">
                <a:hlinkClick r:id="rId4"/>
              </a:rPr>
              <a:t>http://mindsetonline.com/</a:t>
            </a:r>
            <a:endParaRPr lang="en-US" sz="2276" dirty="0"/>
          </a:p>
          <a:p>
            <a:r>
              <a:rPr lang="en-US" sz="2276" dirty="0"/>
              <a:t>The Power of Believing (TED Talk): </a:t>
            </a:r>
            <a:r>
              <a:rPr lang="en-US" sz="2276" dirty="0">
                <a:hlinkClick r:id="rId5"/>
              </a:rPr>
              <a:t>http://www.ted.com/talks/carol_dweck_the_power_of_believing_that_you_can_improve?language=en</a:t>
            </a:r>
            <a:endParaRPr lang="en-US" sz="2276" dirty="0"/>
          </a:p>
          <a:p>
            <a:r>
              <a:rPr lang="en-US" sz="2276" dirty="0"/>
              <a:t>A look inside the brain in real-time (TED Talk): </a:t>
            </a:r>
            <a:r>
              <a:rPr lang="en-US" sz="2276" dirty="0">
                <a:hlinkClick r:id="rId5"/>
              </a:rPr>
              <a:t>http://www.ted.com/talks/carol_dweck_the_power_of_believing_that_you_can_improve?language=en</a:t>
            </a:r>
            <a:endParaRPr lang="en-US" sz="2276" dirty="0"/>
          </a:p>
          <a:p>
            <a:r>
              <a:rPr lang="en-US" sz="2276" dirty="0"/>
              <a:t>A Light Switch for Neurons (TED Talk): </a:t>
            </a:r>
            <a:r>
              <a:rPr lang="en-US" sz="2276" dirty="0">
                <a:hlinkClick r:id="rId6"/>
              </a:rPr>
              <a:t>http://www.ted.com/talks/ed_boyden</a:t>
            </a:r>
            <a:endParaRPr lang="en-US" sz="2276" dirty="0"/>
          </a:p>
          <a:p>
            <a:r>
              <a:rPr lang="en-US" sz="2276" dirty="0"/>
              <a:t>The Future of the Brain: Essays by the World's Leading Neuroscientists, by </a:t>
            </a:r>
            <a:r>
              <a:rPr lang="en-US" sz="2276" dirty="0">
                <a:hlinkClick r:id="rId7"/>
              </a:rPr>
              <a:t>Gary Marcus</a:t>
            </a:r>
            <a:r>
              <a:rPr lang="en-US" sz="2276" dirty="0"/>
              <a:t> (Editor), </a:t>
            </a:r>
            <a:r>
              <a:rPr lang="en-US" sz="2276" dirty="0">
                <a:hlinkClick r:id="rId8"/>
              </a:rPr>
              <a:t>Jeremy Freeman</a:t>
            </a:r>
            <a:r>
              <a:rPr lang="en-US" sz="2276" dirty="0"/>
              <a:t> (Editor).</a:t>
            </a:r>
          </a:p>
          <a:p>
            <a:r>
              <a:rPr lang="en-US" sz="2276" dirty="0"/>
              <a:t>Incognito: The Secret Lives of the Brain, by </a:t>
            </a:r>
            <a:r>
              <a:rPr lang="en-US" sz="2276" dirty="0">
                <a:hlinkClick r:id="rId9"/>
              </a:rPr>
              <a:t>David Eagleman</a:t>
            </a:r>
            <a:r>
              <a:rPr lang="en-US" sz="2276" dirty="0"/>
              <a:t>.</a:t>
            </a:r>
          </a:p>
          <a:p>
            <a:r>
              <a:rPr lang="en-US" sz="2276" dirty="0">
                <a:hlinkClick r:id="rId10"/>
              </a:rPr>
              <a:t>The Dragons of Eden</a:t>
            </a:r>
            <a:r>
              <a:rPr lang="en-US" sz="2276" dirty="0"/>
              <a:t>: Speculations on the Evolution of Human Intelligence, by Carl Sagan.</a:t>
            </a:r>
          </a:p>
          <a:p>
            <a:r>
              <a:rPr lang="en-US" sz="2276" dirty="0">
                <a:hlinkClick r:id="rId11"/>
              </a:rPr>
              <a:t>Brain Matters: How to help anyone learn anything using neuroscience</a:t>
            </a:r>
            <a:r>
              <a:rPr lang="en-US" sz="2276" dirty="0"/>
              <a:t>, by Margie Meacham</a:t>
            </a:r>
          </a:p>
          <a:p>
            <a:r>
              <a:rPr lang="en-US" sz="2400" dirty="0"/>
              <a:t>How driving a taxi changes London cab drivers’ brains: </a:t>
            </a:r>
            <a:r>
              <a:rPr lang="en-US" sz="2400" dirty="0">
                <a:hlinkClick r:id="rId12"/>
              </a:rPr>
              <a:t>http://www.wired.com/2011/12/london-taxi-driver-memory/</a:t>
            </a:r>
            <a:endParaRPr lang="en-US" sz="2400" dirty="0"/>
          </a:p>
          <a:p>
            <a:r>
              <a:rPr lang="en-US" sz="2400" dirty="0"/>
              <a:t>Navigators from the planet Hippocampus: </a:t>
            </a:r>
            <a:r>
              <a:rPr lang="en-US" sz="2400" dirty="0">
                <a:hlinkClick r:id="rId13"/>
              </a:rPr>
              <a:t>https://freestatestudio.wordpress.com/tag/london-cabbies/</a:t>
            </a:r>
            <a:endParaRPr lang="en-US" sz="2400" dirty="0"/>
          </a:p>
          <a:p>
            <a:r>
              <a:rPr lang="en-US" sz="2400" dirty="0"/>
              <a:t>Is Google Making Us Stupid? By Nicholas Carr</a:t>
            </a:r>
          </a:p>
          <a:p>
            <a:r>
              <a:rPr lang="en-US" sz="2400" dirty="0"/>
              <a:t>Visible Learning and the Science of How We Learn by  </a:t>
            </a:r>
            <a:r>
              <a:rPr lang="en-US" sz="2400" dirty="0">
                <a:hlinkClick r:id="rId14"/>
              </a:rPr>
              <a:t>John Hattie</a:t>
            </a:r>
            <a:r>
              <a:rPr lang="en-US" sz="2400" dirty="0"/>
              <a:t> and Gregory C. R. Yates</a:t>
            </a:r>
          </a:p>
          <a:p>
            <a:r>
              <a:rPr lang="en-US" sz="2400" dirty="0"/>
              <a:t>Why Man Creates: </a:t>
            </a:r>
            <a:r>
              <a:rPr lang="en-US" sz="2400" dirty="0">
                <a:hlinkClick r:id="rId15"/>
              </a:rPr>
              <a:t>https://www.youtube.com/watch?v=euh0kEU20V4</a:t>
            </a:r>
            <a:endParaRPr lang="en-US" sz="2400" dirty="0"/>
          </a:p>
          <a:p>
            <a:r>
              <a:rPr lang="en-US" sz="2400" dirty="0"/>
              <a:t>On Digital Pedagogy: </a:t>
            </a:r>
            <a:r>
              <a:rPr lang="en-US" sz="2400" dirty="0">
                <a:hlinkClick r:id="rId16"/>
              </a:rPr>
              <a:t>https://nginguthembi.wordpress.com/2014/03/12/on-digital-pedagogy/</a:t>
            </a:r>
            <a:endParaRPr lang="en-US" sz="2400" dirty="0"/>
          </a:p>
          <a:p>
            <a:r>
              <a:rPr lang="en-US" sz="2400" dirty="0"/>
              <a:t>The Importance of Taking Notes by Richard Branson: </a:t>
            </a:r>
            <a:r>
              <a:rPr lang="en-US" sz="2400" dirty="0">
                <a:hlinkClick r:id="rId17"/>
              </a:rPr>
              <a:t>https://www.linkedin.com/pulse/importance-taking-notes-richard-branson</a:t>
            </a:r>
            <a:endParaRPr lang="en-US" sz="2400" dirty="0"/>
          </a:p>
          <a:p>
            <a:r>
              <a:rPr lang="en-US" sz="2400" dirty="0"/>
              <a:t>The Pen is Mightier than the Keyboard: </a:t>
            </a:r>
            <a:r>
              <a:rPr lang="en-US" sz="2400" dirty="0">
                <a:hlinkClick r:id="rId18"/>
              </a:rPr>
              <a:t>http://pss.sagepub.com/content/25/6/1159</a:t>
            </a:r>
            <a:endParaRPr lang="en-US" sz="2400" dirty="0"/>
          </a:p>
          <a:p>
            <a:r>
              <a:rPr lang="en-US" sz="2400" dirty="0"/>
              <a:t>The Gartner Hype Cycle: </a:t>
            </a:r>
            <a:r>
              <a:rPr lang="en-US" sz="2400" dirty="0">
                <a:hlinkClick r:id="rId19"/>
              </a:rPr>
              <a:t>https://en.wikipedia.org/wiki/Hype_cycle</a:t>
            </a:r>
            <a:endParaRPr lang="en-US" sz="2400" dirty="0"/>
          </a:p>
          <a:p>
            <a:endParaRPr lang="en-US" sz="2400" dirty="0"/>
          </a:p>
          <a:p>
            <a:endParaRPr lang="en-US" sz="2276" dirty="0"/>
          </a:p>
          <a:p>
            <a:endParaRPr lang="en-US" sz="2276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97800" y="8224992"/>
            <a:ext cx="4843678" cy="9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9476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-12700"/>
            <a:ext cx="0" cy="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56957"/>
            <a:ext cx="13004800" cy="19966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077200"/>
            <a:ext cx="1122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Questions?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-12700"/>
            <a:ext cx="0" cy="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56957"/>
            <a:ext cx="13004800" cy="19966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077200"/>
            <a:ext cx="1122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Reminders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7800" y="8224992"/>
            <a:ext cx="4843678" cy="91900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-12700"/>
            <a:ext cx="0" cy="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56957"/>
            <a:ext cx="13004800" cy="19966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077200"/>
            <a:ext cx="1122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How will you use this info?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7800" y="8224992"/>
            <a:ext cx="4843678" cy="91900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-12700"/>
            <a:ext cx="0" cy="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56957"/>
            <a:ext cx="13004800" cy="19966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077200"/>
            <a:ext cx="1122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Book Drawing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7800" y="8224992"/>
            <a:ext cx="4843678" cy="9190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747169"/>
            <a:ext cx="5829300" cy="60412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88559" y="6924021"/>
            <a:ext cx="3026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Also available on Amazon.com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400" y="747169"/>
            <a:ext cx="3581400" cy="53797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7797800" y="6553200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Want an advance copy of </a:t>
            </a:r>
            <a:r>
              <a:rPr lang="en-US" b="1" dirty="0"/>
              <a:t>Brain Matters Too</a:t>
            </a:r>
            <a:r>
              <a:rPr lang="en-US" dirty="0"/>
              <a:t>? Write me at Margie@learningtogo.info</a:t>
            </a:r>
          </a:p>
        </p:txBody>
      </p:sp>
    </p:spTree>
    <p:extLst>
      <p:ext uri="{BB962C8B-B14F-4D97-AF65-F5344CB8AC3E}">
        <p14:creationId xmlns:p14="http://schemas.microsoft.com/office/powerpoint/2010/main" val="27038398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-12700"/>
            <a:ext cx="0" cy="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400" y="8303160"/>
            <a:ext cx="31877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Let’s Connect!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033537" y="2706949"/>
            <a:ext cx="2702928" cy="705614"/>
            <a:chOff x="583538" y="5973163"/>
            <a:chExt cx="2702928" cy="705614"/>
          </a:xfrm>
        </p:grpSpPr>
        <p:pic>
          <p:nvPicPr>
            <p:cNvPr id="1026" name="Picture 2" descr="https://g.twimg.com/Twitter_logo_blue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538" y="5973163"/>
              <a:ext cx="867920" cy="705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320800" y="6309445"/>
              <a:ext cx="1965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@margiemeacham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110715" y="4267200"/>
            <a:ext cx="2599426" cy="793669"/>
            <a:chOff x="5283200" y="5901633"/>
            <a:chExt cx="2599426" cy="793669"/>
          </a:xfrm>
        </p:grpSpPr>
        <p:pic>
          <p:nvPicPr>
            <p:cNvPr id="1028" name="Picture 4" descr="http://newmediamonster.files.wordpress.com/2013/08/linkedin-logo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3200" y="5901633"/>
              <a:ext cx="777143" cy="777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045200" y="6325970"/>
              <a:ext cx="18374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Margie Meacham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2522200" y="925726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30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7800" y="8224992"/>
            <a:ext cx="4843678" cy="91900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83538" y="914400"/>
            <a:ext cx="3653780" cy="1091060"/>
            <a:chOff x="947846" y="2987889"/>
            <a:chExt cx="3653780" cy="1091060"/>
          </a:xfrm>
        </p:grpSpPr>
        <p:pic>
          <p:nvPicPr>
            <p:cNvPr id="20" name="Picture 19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846" y="2987889"/>
              <a:ext cx="3653780" cy="75511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448700" y="3709617"/>
              <a:ext cx="2652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http://learningbinge.com/</a:t>
              </a:r>
              <a:endParaRPr lang="en-US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06400" y="411419"/>
            <a:ext cx="4346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Join our learning community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6600" y="1143000"/>
            <a:ext cx="2438400" cy="50397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5624641" y="411835"/>
            <a:ext cx="4081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Free ebook and newsletter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16600" y="6422552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https://learningtogo.info/a-free-ebook-from-learningtogo-and-the-trainingdoctor/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999" y="1143000"/>
            <a:ext cx="3625595" cy="4648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787400" y="6182762"/>
            <a:ext cx="34789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Margie Meacham</a:t>
            </a:r>
          </a:p>
          <a:p>
            <a:r>
              <a:rPr lang="en-US" sz="2400" dirty="0"/>
              <a:t>Margie@learningtogo.info</a:t>
            </a:r>
          </a:p>
        </p:txBody>
      </p:sp>
    </p:spTree>
    <p:extLst>
      <p:ext uri="{BB962C8B-B14F-4D97-AF65-F5344CB8AC3E}">
        <p14:creationId xmlns:p14="http://schemas.microsoft.com/office/powerpoint/2010/main" val="38119692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F529C3-C941-49FD-8C67-82F134F64B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86029-32A0-47E5-9AEC-AE3ABA6B94D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812" y="682752"/>
            <a:ext cx="11987175" cy="8388096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738" y="2758913"/>
            <a:ext cx="5647696" cy="42357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64" y="4340267"/>
            <a:ext cx="5647697" cy="107306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730EAB-A532-4295-A302-FB4B90DB9F5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85288" y="1625600"/>
            <a:ext cx="0" cy="65024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00" y="-12700"/>
            <a:ext cx="0" cy="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-12700"/>
            <a:ext cx="0" cy="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56957"/>
            <a:ext cx="13004800" cy="19966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077200"/>
            <a:ext cx="1122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How Much do you Know?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673327" y="1104967"/>
          <a:ext cx="11658146" cy="559529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02865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609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Statement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True</a:t>
                      </a:r>
                      <a:r>
                        <a:rPr lang="en-US" sz="1600" baseline="0" dirty="0"/>
                        <a:t> or False</a:t>
                      </a:r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357">
                <a:tc>
                  <a:txBody>
                    <a:bodyPr/>
                    <a:lstStyle/>
                    <a:p>
                      <a:r>
                        <a:rPr lang="en-US" sz="2400" dirty="0"/>
                        <a:t>Brains work like super-computers.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053">
                <a:tc>
                  <a:txBody>
                    <a:bodyPr/>
                    <a:lstStyle/>
                    <a:p>
                      <a:r>
                        <a:rPr lang="en-US" sz="2400" dirty="0"/>
                        <a:t>Listening to Mozart can make you smarter.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093">
                <a:tc>
                  <a:txBody>
                    <a:bodyPr/>
                    <a:lstStyle/>
                    <a:p>
                      <a:r>
                        <a:rPr lang="en-US" sz="2400" dirty="0"/>
                        <a:t>Most</a:t>
                      </a:r>
                      <a:r>
                        <a:rPr lang="en-US" sz="2400" baseline="0" dirty="0"/>
                        <a:t> people only use about 10% of their brains.</a:t>
                      </a:r>
                      <a:endParaRPr lang="en-US" sz="2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941">
                <a:tc>
                  <a:txBody>
                    <a:bodyPr/>
                    <a:lstStyle/>
                    <a:p>
                      <a:r>
                        <a:rPr lang="en-US" sz="2400" dirty="0"/>
                        <a:t>The</a:t>
                      </a:r>
                      <a:r>
                        <a:rPr lang="en-US" sz="2400" baseline="0" dirty="0"/>
                        <a:t> more wrinkles you have in your brain, the smarter you are.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1940">
                <a:tc>
                  <a:txBody>
                    <a:bodyPr/>
                    <a:lstStyle/>
                    <a:p>
                      <a:r>
                        <a:rPr lang="en-US" sz="2400" dirty="0"/>
                        <a:t>You can learn while you sleep by playing an audio</a:t>
                      </a:r>
                      <a:r>
                        <a:rPr lang="en-US" sz="2400" baseline="0" dirty="0"/>
                        <a:t> book.</a:t>
                      </a:r>
                      <a:endParaRPr lang="en-US" sz="2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2400" dirty="0"/>
                        <a:t>Adults learn differently than children.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9763">
                <a:tc>
                  <a:txBody>
                    <a:bodyPr/>
                    <a:lstStyle/>
                    <a:p>
                      <a:r>
                        <a:rPr lang="en-US" sz="2400" dirty="0"/>
                        <a:t>Intelligence is an inherited trait.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6764">
                <a:tc>
                  <a:txBody>
                    <a:bodyPr/>
                    <a:lstStyle/>
                    <a:p>
                      <a:r>
                        <a:rPr lang="en-US" sz="2400" dirty="0"/>
                        <a:t>Left-brained people are analytical and right-brained people are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dirty="0"/>
                        <a:t>creative.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255">
                <a:tc>
                  <a:txBody>
                    <a:bodyPr/>
                    <a:lstStyle/>
                    <a:p>
                      <a:r>
                        <a:rPr lang="en-US" sz="2400" dirty="0"/>
                        <a:t>We should deliver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dirty="0"/>
                        <a:t>learning that is compatible with each person’s learning style.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4929">
                <a:tc>
                  <a:txBody>
                    <a:bodyPr/>
                    <a:lstStyle/>
                    <a:p>
                      <a:r>
                        <a:rPr lang="en-US" sz="2400" dirty="0"/>
                        <a:t>The brain stops</a:t>
                      </a:r>
                      <a:r>
                        <a:rPr lang="en-US" sz="2400" baseline="0" dirty="0"/>
                        <a:t> growing and starts to decline when we reach adulthood.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4200">
                <a:tc>
                  <a:txBody>
                    <a:bodyPr/>
                    <a:lstStyle/>
                    <a:p>
                      <a:r>
                        <a:rPr lang="en-US" sz="2400" dirty="0"/>
                        <a:t>Some people</a:t>
                      </a:r>
                      <a:r>
                        <a:rPr lang="en-US" sz="2400" baseline="0" dirty="0"/>
                        <a:t> are naturally better learners than others.</a:t>
                      </a:r>
                      <a:endParaRPr lang="en-US" sz="2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7800" y="8224992"/>
            <a:ext cx="4843678" cy="9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40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-12700"/>
            <a:ext cx="0" cy="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56957"/>
            <a:ext cx="13004800" cy="19966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077200"/>
            <a:ext cx="1122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Answers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673327" y="1104967"/>
          <a:ext cx="11658146" cy="626585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02865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609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Statement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True</a:t>
                      </a:r>
                      <a:r>
                        <a:rPr lang="en-US" sz="1600" baseline="0" dirty="0"/>
                        <a:t> or False</a:t>
                      </a:r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357">
                <a:tc>
                  <a:txBody>
                    <a:bodyPr/>
                    <a:lstStyle/>
                    <a:p>
                      <a:r>
                        <a:rPr lang="en-US" sz="2400" dirty="0"/>
                        <a:t>Brains work like super-computers.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F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053">
                <a:tc>
                  <a:txBody>
                    <a:bodyPr/>
                    <a:lstStyle/>
                    <a:p>
                      <a:r>
                        <a:rPr lang="en-US" sz="2400" dirty="0"/>
                        <a:t>Listening to Mozart can make you smarter.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093">
                <a:tc>
                  <a:txBody>
                    <a:bodyPr/>
                    <a:lstStyle/>
                    <a:p>
                      <a:r>
                        <a:rPr lang="en-US" sz="2400" dirty="0"/>
                        <a:t>Most</a:t>
                      </a:r>
                      <a:r>
                        <a:rPr lang="en-US" sz="2400" baseline="0" dirty="0"/>
                        <a:t> people only use about 10% of their brains.</a:t>
                      </a:r>
                      <a:endParaRPr lang="en-US" sz="2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F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941">
                <a:tc>
                  <a:txBody>
                    <a:bodyPr/>
                    <a:lstStyle/>
                    <a:p>
                      <a:r>
                        <a:rPr lang="en-US" sz="2400" dirty="0"/>
                        <a:t>The</a:t>
                      </a:r>
                      <a:r>
                        <a:rPr lang="en-US" sz="2400" baseline="0" dirty="0"/>
                        <a:t> more wrinkles you have in your brain, the smarter you are.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1940">
                <a:tc>
                  <a:txBody>
                    <a:bodyPr/>
                    <a:lstStyle/>
                    <a:p>
                      <a:r>
                        <a:rPr lang="en-US" sz="2400" dirty="0"/>
                        <a:t>You can learn while you sleep by playing an audio</a:t>
                      </a:r>
                      <a:r>
                        <a:rPr lang="en-US" sz="2400" baseline="0" dirty="0"/>
                        <a:t> book.</a:t>
                      </a:r>
                      <a:endParaRPr lang="en-US" sz="2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F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2400" dirty="0"/>
                        <a:t>Adults learn differently than children.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9763">
                <a:tc>
                  <a:txBody>
                    <a:bodyPr/>
                    <a:lstStyle/>
                    <a:p>
                      <a:r>
                        <a:rPr lang="en-US" sz="2400" dirty="0"/>
                        <a:t>Intelligence is an inherited trait.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F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6764">
                <a:tc>
                  <a:txBody>
                    <a:bodyPr/>
                    <a:lstStyle/>
                    <a:p>
                      <a:r>
                        <a:rPr lang="en-US" sz="2400" dirty="0"/>
                        <a:t>Left-brained people are analytical and right-brained people are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dirty="0"/>
                        <a:t>creative.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255">
                <a:tc>
                  <a:txBody>
                    <a:bodyPr/>
                    <a:lstStyle/>
                    <a:p>
                      <a:r>
                        <a:rPr lang="en-US" sz="2400" dirty="0"/>
                        <a:t>We should deliver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dirty="0"/>
                        <a:t>learning that is compatible with each person’s learning style.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F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4929">
                <a:tc>
                  <a:txBody>
                    <a:bodyPr/>
                    <a:lstStyle/>
                    <a:p>
                      <a:r>
                        <a:rPr lang="en-US" sz="2400" dirty="0"/>
                        <a:t>The brain stops</a:t>
                      </a:r>
                      <a:r>
                        <a:rPr lang="en-US" sz="2400" baseline="0" dirty="0"/>
                        <a:t> growing and starts to decline when we reach adulthood.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4200">
                <a:tc>
                  <a:txBody>
                    <a:bodyPr/>
                    <a:lstStyle/>
                    <a:p>
                      <a:r>
                        <a:rPr lang="en-US" sz="2400" dirty="0"/>
                        <a:t>Some people</a:t>
                      </a:r>
                      <a:r>
                        <a:rPr lang="en-US" sz="2400" baseline="0" dirty="0"/>
                        <a:t> are naturally better learners than others.</a:t>
                      </a:r>
                      <a:endParaRPr lang="en-US" sz="2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F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7800" y="8224992"/>
            <a:ext cx="4843678" cy="9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58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08000"/>
            <a:ext cx="13004800" cy="2194560"/>
          </a:xfrm>
          <a:prstGeom prst="rect">
            <a:avLst/>
          </a:prstGeom>
        </p:spPr>
        <p:txBody>
          <a:bodyPr wrap="none" lIns="254000" tIns="0" rIns="254000" bIns="0" anchor="t"/>
          <a:lstStyle/>
          <a:p>
            <a:pPr algn="ctr"/>
            <a:endParaRPr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427479"/>
            <a:ext cx="8331200" cy="4754880"/>
          </a:xfrm>
          <a:prstGeom prst="rect">
            <a:avLst/>
          </a:prstGeom>
          <a:solidFill>
            <a:schemeClr val="accent6">
              <a:lumMod val="20000"/>
              <a:lumOff val="80000"/>
              <a:alpha val="64000"/>
            </a:schemeClr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/>
              <a:t>Learning Objectives</a:t>
            </a:r>
          </a:p>
          <a:p>
            <a:pPr marL="0" indent="0">
              <a:buFont typeface="Arial" pitchFamily="34" charset="0"/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2400" dirty="0"/>
              <a:t>In this webinar, you will learn how to:</a:t>
            </a:r>
          </a:p>
          <a:p>
            <a:r>
              <a:rPr lang="en-US" sz="2400" dirty="0"/>
              <a:t>Separate fact from hype when you read about neuroscience in the popular press</a:t>
            </a:r>
          </a:p>
          <a:p>
            <a:r>
              <a:rPr lang="en-US" sz="2400" dirty="0"/>
              <a:t>Write learning objectives that stimulate existing neural pathways and make the brain ready to learn new skills</a:t>
            </a:r>
          </a:p>
          <a:p>
            <a:r>
              <a:rPr lang="en-US" sz="2400" dirty="0"/>
              <a:t>Tap into learners’ unconscious wiring to grab and maintain attention</a:t>
            </a:r>
          </a:p>
          <a:p>
            <a:r>
              <a:rPr lang="en-US" sz="2400" dirty="0"/>
              <a:t>Implement simple brain-based learning techniques into your existing programs to enhance learning and performance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56957"/>
            <a:ext cx="13004800" cy="19966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8077200"/>
            <a:ext cx="1122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Learning Objectives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7800" y="8224992"/>
            <a:ext cx="4843678" cy="91900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-12700"/>
            <a:ext cx="0" cy="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56957"/>
            <a:ext cx="13004800" cy="19966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7943" y="8195422"/>
            <a:ext cx="33536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effectLst>
                  <a:outerShdw blurRad="20000" dist="30000" dir="2700000">
                    <a:srgbClr val="000000">
                      <a:alpha val="75000"/>
                    </a:srgbClr>
                  </a:outerShdw>
                </a:effectLst>
              </a:rPr>
              <a:t>The Hype Cycle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7800" y="8224992"/>
            <a:ext cx="4843678" cy="9190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00" y="529281"/>
            <a:ext cx="11192541" cy="746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20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-12700"/>
            <a:ext cx="0" cy="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56957"/>
            <a:ext cx="13004800" cy="19966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8077200"/>
            <a:ext cx="1122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A Brief History of Learning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7800" y="8224992"/>
            <a:ext cx="4843678" cy="91900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-12700"/>
            <a:ext cx="0" cy="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56957"/>
            <a:ext cx="13004800" cy="19966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077200"/>
            <a:ext cx="1122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The Socratic Method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7800" y="8224992"/>
            <a:ext cx="4843678" cy="919008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DUMMYTAG" val="&lt;DummyForForceWrite&gt;&lt;/DummyForForceWrite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1120</Words>
  <Application>Microsoft Office PowerPoint</Application>
  <PresentationFormat>Custom</PresentationFormat>
  <Paragraphs>181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Brain Based Learning Resources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Margie Meacham</dc:creator>
  <cp:lastModifiedBy>Margie Meacham</cp:lastModifiedBy>
  <cp:revision>26</cp:revision>
  <dcterms:created xsi:type="dcterms:W3CDTF">2006-08-16T00:00:00Z</dcterms:created>
  <dcterms:modified xsi:type="dcterms:W3CDTF">2017-09-21T15:33:13Z</dcterms:modified>
</cp:coreProperties>
</file>