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1"/>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4" r:id="rId16"/>
    <p:sldId id="270" r:id="rId17"/>
    <p:sldId id="271" r:id="rId18"/>
    <p:sldId id="272" r:id="rId19"/>
    <p:sldId id="273" r:id="rId20"/>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329" autoAdjust="0"/>
  </p:normalViewPr>
  <p:slideViewPr>
    <p:cSldViewPr snapToGrid="0">
      <p:cViewPr varScale="1">
        <p:scale>
          <a:sx n="72" d="100"/>
          <a:sy n="72" d="100"/>
        </p:scale>
        <p:origin x="466" y="67"/>
      </p:cViewPr>
      <p:guideLst/>
    </p:cSldViewPr>
  </p:slideViewPr>
  <p:notesTextViewPr>
    <p:cViewPr>
      <p:scale>
        <a:sx n="1" d="1"/>
        <a:sy n="1" d="1"/>
      </p:scale>
      <p:origin x="0" y="0"/>
    </p:cViewPr>
  </p:notesTextViewPr>
  <p:notesViewPr>
    <p:cSldViewPr snapToGrid="0">
      <p:cViewPr varScale="1">
        <p:scale>
          <a:sx n="63" d="100"/>
          <a:sy n="63"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96E6E726-EA2F-4599-8119-47E2BB6C6604}" type="datetimeFigureOut">
              <a:rPr lang="en-US" smtClean="0"/>
              <a:t>9/6/2016</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0885431D-0EC9-441A-BDDA-8F2C0552D891}" type="slidenum">
              <a:rPr lang="en-US" smtClean="0"/>
              <a:t>‹#›</a:t>
            </a:fld>
            <a:endParaRPr lang="en-US"/>
          </a:p>
        </p:txBody>
      </p:sp>
    </p:spTree>
    <p:extLst>
      <p:ext uri="{BB962C8B-B14F-4D97-AF65-F5344CB8AC3E}">
        <p14:creationId xmlns:p14="http://schemas.microsoft.com/office/powerpoint/2010/main" val="123866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1</a:t>
            </a:fld>
            <a:endParaRPr lang="en-US"/>
          </a:p>
        </p:txBody>
      </p:sp>
    </p:spTree>
    <p:extLst>
      <p:ext uri="{BB962C8B-B14F-4D97-AF65-F5344CB8AC3E}">
        <p14:creationId xmlns:p14="http://schemas.microsoft.com/office/powerpoint/2010/main" val="210182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if you provide employees with a leadership seminar on Monday, you can expect that most of this information will be lost within a week. However, if you provide a booster event, such as a multiple-choice questionnaire, it causes the learner to recall the information, which will reset the learner’s forgetting curve (see Figure 4). Furthermore, strategically providing a series of these booster events will reset the forgetting curve each time and will maximize long-term retrieval (Figure 5).</a:t>
            </a:r>
          </a:p>
        </p:txBody>
      </p:sp>
      <p:sp>
        <p:nvSpPr>
          <p:cNvPr id="4" name="Slide Number Placeholder 3"/>
          <p:cNvSpPr>
            <a:spLocks noGrp="1"/>
          </p:cNvSpPr>
          <p:nvPr>
            <p:ph type="sldNum" sz="quarter" idx="10"/>
          </p:nvPr>
        </p:nvSpPr>
        <p:spPr/>
        <p:txBody>
          <a:bodyPr/>
          <a:lstStyle/>
          <a:p>
            <a:fld id="{0885431D-0EC9-441A-BDDA-8F2C0552D891}" type="slidenum">
              <a:rPr lang="en-US" smtClean="0"/>
              <a:t>10</a:t>
            </a:fld>
            <a:endParaRPr lang="en-US"/>
          </a:p>
        </p:txBody>
      </p:sp>
    </p:spTree>
    <p:extLst>
      <p:ext uri="{BB962C8B-B14F-4D97-AF65-F5344CB8AC3E}">
        <p14:creationId xmlns:p14="http://schemas.microsoft.com/office/powerpoint/2010/main" val="2964383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if you provide employees with a leadership seminar on Monday, you can expect that most of this information will be lost within a week. However, if you provide a booster event, such as a multiple-choice questionnaire, it causes the learner to recall the information, which will reset the learner’s forgetting curve (see Figure 4). Furthermore, strategically providing a series of these booster events will reset the forgetting curve each time and will maximize long-term retrieval (Figure 5).</a:t>
            </a:r>
          </a:p>
        </p:txBody>
      </p:sp>
      <p:sp>
        <p:nvSpPr>
          <p:cNvPr id="4" name="Slide Number Placeholder 3"/>
          <p:cNvSpPr>
            <a:spLocks noGrp="1"/>
          </p:cNvSpPr>
          <p:nvPr>
            <p:ph type="sldNum" sz="quarter" idx="10"/>
          </p:nvPr>
        </p:nvSpPr>
        <p:spPr/>
        <p:txBody>
          <a:bodyPr/>
          <a:lstStyle/>
          <a:p>
            <a:fld id="{0885431D-0EC9-441A-BDDA-8F2C0552D891}" type="slidenum">
              <a:rPr lang="en-US" smtClean="0"/>
              <a:t>11</a:t>
            </a:fld>
            <a:endParaRPr lang="en-US"/>
          </a:p>
        </p:txBody>
      </p:sp>
    </p:spTree>
    <p:extLst>
      <p:ext uri="{BB962C8B-B14F-4D97-AF65-F5344CB8AC3E}">
        <p14:creationId xmlns:p14="http://schemas.microsoft.com/office/powerpoint/2010/main" val="3653788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12</a:t>
            </a:fld>
            <a:endParaRPr lang="en-US"/>
          </a:p>
        </p:txBody>
      </p:sp>
    </p:spTree>
    <p:extLst>
      <p:ext uri="{BB962C8B-B14F-4D97-AF65-F5344CB8AC3E}">
        <p14:creationId xmlns:p14="http://schemas.microsoft.com/office/powerpoint/2010/main" val="929927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13</a:t>
            </a:fld>
            <a:endParaRPr lang="en-US"/>
          </a:p>
        </p:txBody>
      </p:sp>
    </p:spTree>
    <p:extLst>
      <p:ext uri="{BB962C8B-B14F-4D97-AF65-F5344CB8AC3E}">
        <p14:creationId xmlns:p14="http://schemas.microsoft.com/office/powerpoint/2010/main" val="283093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http://www.performancexpress.org/2013/08/multiple-choice-tests-doomed-or-redeemed/?goback=%2Egde_27402_member_267310030#%21</a:t>
            </a:r>
          </a:p>
        </p:txBody>
      </p:sp>
      <p:sp>
        <p:nvSpPr>
          <p:cNvPr id="4" name="Slide Number Placeholder 3"/>
          <p:cNvSpPr>
            <a:spLocks noGrp="1"/>
          </p:cNvSpPr>
          <p:nvPr>
            <p:ph type="sldNum" sz="quarter" idx="10"/>
          </p:nvPr>
        </p:nvSpPr>
        <p:spPr/>
        <p:txBody>
          <a:bodyPr/>
          <a:lstStyle/>
          <a:p>
            <a:fld id="{0885431D-0EC9-441A-BDDA-8F2C0552D891}" type="slidenum">
              <a:rPr lang="en-US" smtClean="0"/>
              <a:t>14</a:t>
            </a:fld>
            <a:endParaRPr lang="en-US"/>
          </a:p>
        </p:txBody>
      </p:sp>
    </p:spTree>
    <p:extLst>
      <p:ext uri="{BB962C8B-B14F-4D97-AF65-F5344CB8AC3E}">
        <p14:creationId xmlns:p14="http://schemas.microsoft.com/office/powerpoint/2010/main" val="691023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15</a:t>
            </a:fld>
            <a:endParaRPr lang="en-US"/>
          </a:p>
        </p:txBody>
      </p:sp>
    </p:spTree>
    <p:extLst>
      <p:ext uri="{BB962C8B-B14F-4D97-AF65-F5344CB8AC3E}">
        <p14:creationId xmlns:p14="http://schemas.microsoft.com/office/powerpoint/2010/main" val="3426874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16</a:t>
            </a:fld>
            <a:endParaRPr lang="en-US"/>
          </a:p>
        </p:txBody>
      </p:sp>
    </p:spTree>
    <p:extLst>
      <p:ext uri="{BB962C8B-B14F-4D97-AF65-F5344CB8AC3E}">
        <p14:creationId xmlns:p14="http://schemas.microsoft.com/office/powerpoint/2010/main" val="375080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17</a:t>
            </a:fld>
            <a:endParaRPr lang="en-US"/>
          </a:p>
        </p:txBody>
      </p:sp>
    </p:spTree>
    <p:extLst>
      <p:ext uri="{BB962C8B-B14F-4D97-AF65-F5344CB8AC3E}">
        <p14:creationId xmlns:p14="http://schemas.microsoft.com/office/powerpoint/2010/main" val="882599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18</a:t>
            </a:fld>
            <a:endParaRPr lang="en-US"/>
          </a:p>
        </p:txBody>
      </p:sp>
    </p:spTree>
    <p:extLst>
      <p:ext uri="{BB962C8B-B14F-4D97-AF65-F5344CB8AC3E}">
        <p14:creationId xmlns:p14="http://schemas.microsoft.com/office/powerpoint/2010/main" val="1632590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19</a:t>
            </a:fld>
            <a:endParaRPr lang="en-US"/>
          </a:p>
        </p:txBody>
      </p:sp>
    </p:spTree>
    <p:extLst>
      <p:ext uri="{BB962C8B-B14F-4D97-AF65-F5344CB8AC3E}">
        <p14:creationId xmlns:p14="http://schemas.microsoft.com/office/powerpoint/2010/main" val="275214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2</a:t>
            </a:fld>
            <a:endParaRPr lang="en-US"/>
          </a:p>
        </p:txBody>
      </p:sp>
    </p:spTree>
    <p:extLst>
      <p:ext uri="{BB962C8B-B14F-4D97-AF65-F5344CB8AC3E}">
        <p14:creationId xmlns:p14="http://schemas.microsoft.com/office/powerpoint/2010/main" val="3883870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on the forgetting curve (Figure 1) shows that </a:t>
            </a:r>
            <a:r>
              <a:rPr lang="en-US" i="1" dirty="0"/>
              <a:t>within one hour</a:t>
            </a:r>
            <a:r>
              <a:rPr lang="en-US" dirty="0"/>
              <a:t>, people will have forgotten an average of 50 percent of the information you presented. Within 24 hours, they have forgotten an average of 70 percent of new information, and within a week, forgetting claims an average of 90 percent of it. </a:t>
            </a:r>
          </a:p>
        </p:txBody>
      </p:sp>
      <p:sp>
        <p:nvSpPr>
          <p:cNvPr id="4" name="Slide Number Placeholder 3"/>
          <p:cNvSpPr>
            <a:spLocks noGrp="1"/>
          </p:cNvSpPr>
          <p:nvPr>
            <p:ph type="sldNum" sz="quarter" idx="10"/>
          </p:nvPr>
        </p:nvSpPr>
        <p:spPr/>
        <p:txBody>
          <a:bodyPr/>
          <a:lstStyle/>
          <a:p>
            <a:fld id="{0885431D-0EC9-441A-BDDA-8F2C0552D891}" type="slidenum">
              <a:rPr lang="en-US" smtClean="0"/>
              <a:t>3</a:t>
            </a:fld>
            <a:endParaRPr lang="en-US"/>
          </a:p>
        </p:txBody>
      </p:sp>
    </p:spTree>
    <p:extLst>
      <p:ext uri="{BB962C8B-B14F-4D97-AF65-F5344CB8AC3E}">
        <p14:creationId xmlns:p14="http://schemas.microsoft.com/office/powerpoint/2010/main" val="3366626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Phone</a:t>
            </a:r>
            <a:r>
              <a:rPr lang="en-US" baseline="0" dirty="0"/>
              <a:t> numbers, </a:t>
            </a:r>
            <a:r>
              <a:rPr lang="en-US" dirty="0"/>
              <a:t>Why do we forget 90 percent of what we learn within one week? From the perspective of a neuroscientist, this question speaks to a fundamental misunderstanding about the brain and about forgetting. </a:t>
            </a:r>
          </a:p>
          <a:p>
            <a:endParaRPr lang="en-US" dirty="0"/>
          </a:p>
          <a:p>
            <a:r>
              <a:rPr lang="en-US" dirty="0"/>
              <a:t>Forgetting is not a failure at all. Instead forgetting is a natural, adaptive, and even desirable activity.</a:t>
            </a:r>
          </a:p>
          <a:p>
            <a:endParaRPr lang="en-US" dirty="0"/>
          </a:p>
          <a:p>
            <a:r>
              <a:rPr lang="en-US" dirty="0"/>
              <a:t>At every moment sensory information is flooding your brain, and your brain actively </a:t>
            </a:r>
            <a:r>
              <a:rPr lang="en-US" b="1" dirty="0"/>
              <a:t>suppresses</a:t>
            </a:r>
            <a:r>
              <a:rPr lang="en-US" dirty="0"/>
              <a:t> most of it This suppression is highly adaptive because, </a:t>
            </a:r>
            <a:r>
              <a:rPr lang="en-US" b="1" dirty="0"/>
              <a:t>by suppressing most information, you are now free to focus on what you think are the one or two more essential pieces of information.</a:t>
            </a:r>
          </a:p>
        </p:txBody>
      </p:sp>
      <p:sp>
        <p:nvSpPr>
          <p:cNvPr id="4" name="Slide Number Placeholder 3"/>
          <p:cNvSpPr>
            <a:spLocks noGrp="1"/>
          </p:cNvSpPr>
          <p:nvPr>
            <p:ph type="sldNum" sz="quarter" idx="10"/>
          </p:nvPr>
        </p:nvSpPr>
        <p:spPr/>
        <p:txBody>
          <a:bodyPr/>
          <a:lstStyle/>
          <a:p>
            <a:fld id="{0885431D-0EC9-441A-BDDA-8F2C0552D891}" type="slidenum">
              <a:rPr lang="en-US" smtClean="0"/>
              <a:t>4</a:t>
            </a:fld>
            <a:endParaRPr lang="en-US"/>
          </a:p>
        </p:txBody>
      </p:sp>
    </p:spTree>
    <p:extLst>
      <p:ext uri="{BB962C8B-B14F-4D97-AF65-F5344CB8AC3E}">
        <p14:creationId xmlns:p14="http://schemas.microsoft.com/office/powerpoint/2010/main" val="3028104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5</a:t>
            </a:fld>
            <a:endParaRPr lang="en-US"/>
          </a:p>
        </p:txBody>
      </p:sp>
    </p:spTree>
    <p:extLst>
      <p:ext uri="{BB962C8B-B14F-4D97-AF65-F5344CB8AC3E}">
        <p14:creationId xmlns:p14="http://schemas.microsoft.com/office/powerpoint/2010/main" val="790270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6</a:t>
            </a:fld>
            <a:endParaRPr lang="en-US"/>
          </a:p>
        </p:txBody>
      </p:sp>
    </p:spTree>
    <p:extLst>
      <p:ext uri="{BB962C8B-B14F-4D97-AF65-F5344CB8AC3E}">
        <p14:creationId xmlns:p14="http://schemas.microsoft.com/office/powerpoint/2010/main" val="37108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first, study, students studied a series of pictures and were told to remember as many of them as possible. Afterward, they let one group leave the lab while they gave a second group a brief booster quiz during which they simply wrote down as many pictures as they could recall; they gave a third group three successive opportunities to recall the pictures.</a:t>
            </a:r>
          </a:p>
          <a:p>
            <a:endParaRPr lang="en-US" dirty="0"/>
          </a:p>
          <a:p>
            <a:r>
              <a:rPr lang="en-US" dirty="0"/>
              <a:t>Note that they did not give these latter two groups any additional study time—they simply asked them to recall the photos. </a:t>
            </a:r>
          </a:p>
        </p:txBody>
      </p:sp>
      <p:sp>
        <p:nvSpPr>
          <p:cNvPr id="4" name="Slide Number Placeholder 3"/>
          <p:cNvSpPr>
            <a:spLocks noGrp="1"/>
          </p:cNvSpPr>
          <p:nvPr>
            <p:ph type="sldNum" sz="quarter" idx="10"/>
          </p:nvPr>
        </p:nvSpPr>
        <p:spPr/>
        <p:txBody>
          <a:bodyPr/>
          <a:lstStyle/>
          <a:p>
            <a:fld id="{0885431D-0EC9-441A-BDDA-8F2C0552D891}" type="slidenum">
              <a:rPr lang="en-US" smtClean="0"/>
              <a:t>7</a:t>
            </a:fld>
            <a:endParaRPr lang="en-US"/>
          </a:p>
        </p:txBody>
      </p:sp>
    </p:spTree>
    <p:extLst>
      <p:ext uri="{BB962C8B-B14F-4D97-AF65-F5344CB8AC3E}">
        <p14:creationId xmlns:p14="http://schemas.microsoft.com/office/powerpoint/2010/main" val="1238768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a:t>
            </a:r>
            <a:r>
              <a:rPr lang="en-US" dirty="0" err="1"/>
              <a:t>Roediger</a:t>
            </a:r>
            <a:r>
              <a:rPr lang="en-US" dirty="0"/>
              <a:t> conducted another experiment where a group of students read essays on science topics. Afterward, half of the students had a chance to reread the text and half of the students spent about the same amount of time answering a series of booster questions that asked them to recall material from the passages.</a:t>
            </a:r>
          </a:p>
          <a:p>
            <a:r>
              <a:rPr lang="en-US" dirty="0"/>
              <a:t>Several days later, the researchers gave all of the students an exam over the materials. The results showed that those students who read the material and took a booster quiz did significantly better than those students who read and then reread the material. This was true when they conducted the exam two days after studying and even truer when they did the exam one week after studying (see Figure 3).</a:t>
            </a:r>
          </a:p>
          <a:p>
            <a:endParaRPr lang="en-US" dirty="0"/>
          </a:p>
        </p:txBody>
      </p:sp>
      <p:sp>
        <p:nvSpPr>
          <p:cNvPr id="4" name="Slide Number Placeholder 3"/>
          <p:cNvSpPr>
            <a:spLocks noGrp="1"/>
          </p:cNvSpPr>
          <p:nvPr>
            <p:ph type="sldNum" sz="quarter" idx="10"/>
          </p:nvPr>
        </p:nvSpPr>
        <p:spPr/>
        <p:txBody>
          <a:bodyPr/>
          <a:lstStyle/>
          <a:p>
            <a:fld id="{0885431D-0EC9-441A-BDDA-8F2C0552D891}" type="slidenum">
              <a:rPr lang="en-US" smtClean="0"/>
              <a:t>8</a:t>
            </a:fld>
            <a:endParaRPr lang="en-US"/>
          </a:p>
        </p:txBody>
      </p:sp>
    </p:spTree>
    <p:extLst>
      <p:ext uri="{BB962C8B-B14F-4D97-AF65-F5344CB8AC3E}">
        <p14:creationId xmlns:p14="http://schemas.microsoft.com/office/powerpoint/2010/main" val="2320984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5431D-0EC9-441A-BDDA-8F2C0552D891}" type="slidenum">
              <a:rPr lang="en-US" smtClean="0"/>
              <a:t>9</a:t>
            </a:fld>
            <a:endParaRPr lang="en-US"/>
          </a:p>
        </p:txBody>
      </p:sp>
    </p:spTree>
    <p:extLst>
      <p:ext uri="{BB962C8B-B14F-4D97-AF65-F5344CB8AC3E}">
        <p14:creationId xmlns:p14="http://schemas.microsoft.com/office/powerpoint/2010/main" val="150946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3826119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262858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20403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1205364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222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4228838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3301340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19789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3006518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04370-7E1B-446C-AFEC-DC9A055CA4C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339786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04370-7E1B-446C-AFEC-DC9A055CA4C3}"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1639370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04370-7E1B-446C-AFEC-DC9A055CA4C3}"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220383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04370-7E1B-446C-AFEC-DC9A055CA4C3}"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99760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04370-7E1B-446C-AFEC-DC9A055CA4C3}"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341779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E04370-7E1B-446C-AFEC-DC9A055CA4C3}"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242973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E04370-7E1B-446C-AFEC-DC9A055CA4C3}"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BBEAA-9F8E-4115-84DB-CE84D08107A7}" type="slidenum">
              <a:rPr lang="en-US" smtClean="0"/>
              <a:t>‹#›</a:t>
            </a:fld>
            <a:endParaRPr lang="en-US"/>
          </a:p>
        </p:txBody>
      </p:sp>
    </p:spTree>
    <p:extLst>
      <p:ext uri="{BB962C8B-B14F-4D97-AF65-F5344CB8AC3E}">
        <p14:creationId xmlns:p14="http://schemas.microsoft.com/office/powerpoint/2010/main" val="2387669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E04370-7E1B-446C-AFEC-DC9A055CA4C3}" type="datetimeFigureOut">
              <a:rPr lang="en-US" smtClean="0"/>
              <a:t>9/6/2016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0BBEAA-9F8E-4115-84DB-CE84D08107A7}" type="slidenum">
              <a:rPr lang="en-US" smtClean="0"/>
              <a:t>‹#›</a:t>
            </a:fld>
            <a:endParaRPr lang="en-US"/>
          </a:p>
        </p:txBody>
      </p:sp>
    </p:spTree>
    <p:extLst>
      <p:ext uri="{BB962C8B-B14F-4D97-AF65-F5344CB8AC3E}">
        <p14:creationId xmlns:p14="http://schemas.microsoft.com/office/powerpoint/2010/main" val="39770996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hyperlink" Target="http://www.performancexpress.org/2013/08/multiple-choice-tests-doomed-or-redeemed/?goback=.gde_27402_member_267310030#%2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Extending Learning Through Technology</a:t>
            </a:r>
          </a:p>
        </p:txBody>
      </p:sp>
      <p:sp>
        <p:nvSpPr>
          <p:cNvPr id="3" name="Subtitle 2"/>
          <p:cNvSpPr>
            <a:spLocks noGrp="1"/>
          </p:cNvSpPr>
          <p:nvPr>
            <p:ph type="subTitle" idx="1"/>
          </p:nvPr>
        </p:nvSpPr>
        <p:spPr/>
        <p:txBody>
          <a:bodyPr/>
          <a:lstStyle/>
          <a:p>
            <a:r>
              <a:rPr lang="en-US" dirty="0"/>
              <a:t>Facilitated by Jeanne Strayer</a:t>
            </a:r>
          </a:p>
        </p:txBody>
      </p:sp>
    </p:spTree>
    <p:extLst>
      <p:ext uri="{BB962C8B-B14F-4D97-AF65-F5344CB8AC3E}">
        <p14:creationId xmlns:p14="http://schemas.microsoft.com/office/powerpoint/2010/main" val="2115736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Boosters</a:t>
            </a:r>
          </a:p>
        </p:txBody>
      </p:sp>
      <p:sp>
        <p:nvSpPr>
          <p:cNvPr id="3" name="Content Placeholder 2"/>
          <p:cNvSpPr>
            <a:spLocks noGrp="1"/>
          </p:cNvSpPr>
          <p:nvPr>
            <p:ph idx="1"/>
          </p:nvPr>
        </p:nvSpPr>
        <p:spPr>
          <a:xfrm>
            <a:off x="677334" y="1468877"/>
            <a:ext cx="8596668" cy="4572485"/>
          </a:xfrm>
        </p:spPr>
        <p:txBody>
          <a:bodyPr>
            <a:normAutofit/>
          </a:bodyPr>
          <a:lstStyle/>
          <a:p>
            <a:pPr>
              <a:lnSpc>
                <a:spcPct val="90000"/>
              </a:lnSpc>
              <a:spcBef>
                <a:spcPts val="1800"/>
              </a:spcBef>
            </a:pPr>
            <a:r>
              <a:rPr lang="en-US" sz="3000" dirty="0"/>
              <a:t>Providing </a:t>
            </a:r>
            <a:r>
              <a:rPr lang="en-US" sz="3000" dirty="0" err="1"/>
              <a:t>learnerswith</a:t>
            </a:r>
            <a:r>
              <a:rPr lang="en-US" sz="3000" dirty="0"/>
              <a:t> booster events after training can reshape their forgetting curve</a:t>
            </a:r>
          </a:p>
        </p:txBody>
      </p:sp>
      <p:pic>
        <p:nvPicPr>
          <p:cNvPr id="29" name="Picture 28"/>
          <p:cNvPicPr>
            <a:picLocks noChangeAspect="1"/>
          </p:cNvPicPr>
          <p:nvPr/>
        </p:nvPicPr>
        <p:blipFill>
          <a:blip r:embed="rId3"/>
          <a:stretch>
            <a:fillRect/>
          </a:stretch>
        </p:blipFill>
        <p:spPr>
          <a:xfrm>
            <a:off x="1140450" y="2689989"/>
            <a:ext cx="4387176" cy="3275418"/>
          </a:xfrm>
          <a:prstGeom prst="rect">
            <a:avLst/>
          </a:prstGeom>
        </p:spPr>
      </p:pic>
      <p:pic>
        <p:nvPicPr>
          <p:cNvPr id="42" name="Picture 41"/>
          <p:cNvPicPr>
            <a:picLocks noChangeAspect="1"/>
          </p:cNvPicPr>
          <p:nvPr/>
        </p:nvPicPr>
        <p:blipFill>
          <a:blip r:embed="rId4"/>
          <a:stretch>
            <a:fillRect/>
          </a:stretch>
        </p:blipFill>
        <p:spPr>
          <a:xfrm>
            <a:off x="737499" y="2500234"/>
            <a:ext cx="6073666" cy="4153260"/>
          </a:xfrm>
          <a:prstGeom prst="rect">
            <a:avLst/>
          </a:prstGeom>
        </p:spPr>
      </p:pic>
      <p:sp>
        <p:nvSpPr>
          <p:cNvPr id="36" name="Arc 35"/>
          <p:cNvSpPr/>
          <p:nvPr/>
        </p:nvSpPr>
        <p:spPr>
          <a:xfrm rot="12649805">
            <a:off x="1751876" y="2172894"/>
            <a:ext cx="3618938" cy="2346399"/>
          </a:xfrm>
          <a:prstGeom prst="arc">
            <a:avLst>
              <a:gd name="adj1" fmla="val 13785347"/>
              <a:gd name="adj2" fmla="val 21035790"/>
            </a:avLst>
          </a:prstGeom>
          <a:ln w="38100"/>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40" name="Arc 39"/>
          <p:cNvSpPr/>
          <p:nvPr/>
        </p:nvSpPr>
        <p:spPr>
          <a:xfrm rot="11710553">
            <a:off x="1350005" y="2397754"/>
            <a:ext cx="5595680" cy="2346399"/>
          </a:xfrm>
          <a:prstGeom prst="arc">
            <a:avLst>
              <a:gd name="adj1" fmla="val 12423811"/>
              <a:gd name="adj2" fmla="val 16477589"/>
            </a:avLst>
          </a:prstGeom>
          <a:ln w="38100"/>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pic>
        <p:nvPicPr>
          <p:cNvPr id="41" name="Picture 40" descr="Rocket | Free Stock Photo | Illustration of a blue rocket | # 166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175015">
            <a:off x="1490036" y="4343445"/>
            <a:ext cx="945844" cy="1083080"/>
          </a:xfrm>
          <a:prstGeom prst="rect">
            <a:avLst/>
          </a:prstGeom>
        </p:spPr>
      </p:pic>
    </p:spTree>
    <p:extLst>
      <p:ext uri="{BB962C8B-B14F-4D97-AF65-F5344CB8AC3E}">
        <p14:creationId xmlns:p14="http://schemas.microsoft.com/office/powerpoint/2010/main" val="310943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ppt_x"/>
                                          </p:val>
                                        </p:tav>
                                        <p:tav tm="100000">
                                          <p:val>
                                            <p:strVal val="#ppt_x"/>
                                          </p:val>
                                        </p:tav>
                                      </p:tavLst>
                                    </p:anim>
                                    <p:anim calcmode="lin" valueType="num">
                                      <p:cBhvr additive="base">
                                        <p:cTn id="8" dur="500" fill="hold"/>
                                        <p:tgtEl>
                                          <p:spTgt spid="4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up)">
                                      <p:cBhvr>
                                        <p:cTn id="1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Boosters</a:t>
            </a:r>
          </a:p>
        </p:txBody>
      </p:sp>
      <p:sp>
        <p:nvSpPr>
          <p:cNvPr id="3" name="Content Placeholder 2"/>
          <p:cNvSpPr>
            <a:spLocks noGrp="1"/>
          </p:cNvSpPr>
          <p:nvPr>
            <p:ph idx="1"/>
          </p:nvPr>
        </p:nvSpPr>
        <p:spPr>
          <a:xfrm>
            <a:off x="677334" y="1468877"/>
            <a:ext cx="8596668" cy="4572485"/>
          </a:xfrm>
        </p:spPr>
        <p:txBody>
          <a:bodyPr>
            <a:normAutofit/>
          </a:bodyPr>
          <a:lstStyle/>
          <a:p>
            <a:pPr>
              <a:lnSpc>
                <a:spcPct val="90000"/>
              </a:lnSpc>
              <a:spcBef>
                <a:spcPts val="1800"/>
              </a:spcBef>
            </a:pPr>
            <a:r>
              <a:rPr lang="en-US" sz="3000" dirty="0"/>
              <a:t>Providing learners with booster events after training can reshape their forgetting curve</a:t>
            </a:r>
          </a:p>
        </p:txBody>
      </p:sp>
      <p:pic>
        <p:nvPicPr>
          <p:cNvPr id="29" name="Picture 28"/>
          <p:cNvPicPr>
            <a:picLocks noChangeAspect="1"/>
          </p:cNvPicPr>
          <p:nvPr/>
        </p:nvPicPr>
        <p:blipFill>
          <a:blip r:embed="rId3"/>
          <a:stretch>
            <a:fillRect/>
          </a:stretch>
        </p:blipFill>
        <p:spPr>
          <a:xfrm>
            <a:off x="1140450" y="2689989"/>
            <a:ext cx="4387176" cy="3275418"/>
          </a:xfrm>
          <a:prstGeom prst="rect">
            <a:avLst/>
          </a:prstGeom>
        </p:spPr>
      </p:pic>
      <p:pic>
        <p:nvPicPr>
          <p:cNvPr id="42" name="Picture 41"/>
          <p:cNvPicPr>
            <a:picLocks noChangeAspect="1"/>
          </p:cNvPicPr>
          <p:nvPr/>
        </p:nvPicPr>
        <p:blipFill>
          <a:blip r:embed="rId4"/>
          <a:stretch>
            <a:fillRect/>
          </a:stretch>
        </p:blipFill>
        <p:spPr>
          <a:xfrm>
            <a:off x="737499" y="2500234"/>
            <a:ext cx="6073666" cy="4153260"/>
          </a:xfrm>
          <a:prstGeom prst="rect">
            <a:avLst/>
          </a:prstGeom>
        </p:spPr>
      </p:pic>
      <p:pic>
        <p:nvPicPr>
          <p:cNvPr id="41" name="Picture 40" descr="Rocket | Free Stock Photo | Illustration of a blue rocket | # 166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175015">
            <a:off x="1490037" y="4343444"/>
            <a:ext cx="945844" cy="1083080"/>
          </a:xfrm>
          <a:prstGeom prst="rect">
            <a:avLst/>
          </a:prstGeom>
        </p:spPr>
      </p:pic>
      <p:pic>
        <p:nvPicPr>
          <p:cNvPr id="9" name="Picture 8" descr="Rocket | Free Stock Photo | Illustration of a blue rocket | # 166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175015">
            <a:off x="2721455" y="3872918"/>
            <a:ext cx="945844" cy="1083080"/>
          </a:xfrm>
          <a:prstGeom prst="rect">
            <a:avLst/>
          </a:prstGeom>
        </p:spPr>
      </p:pic>
      <p:pic>
        <p:nvPicPr>
          <p:cNvPr id="4" name="Picture 3"/>
          <p:cNvPicPr>
            <a:picLocks noChangeAspect="1"/>
          </p:cNvPicPr>
          <p:nvPr/>
        </p:nvPicPr>
        <p:blipFill>
          <a:blip r:embed="rId6"/>
          <a:stretch>
            <a:fillRect/>
          </a:stretch>
        </p:blipFill>
        <p:spPr>
          <a:xfrm>
            <a:off x="1851175" y="2651324"/>
            <a:ext cx="3773751" cy="2292295"/>
          </a:xfrm>
          <a:prstGeom prst="rect">
            <a:avLst/>
          </a:prstGeom>
        </p:spPr>
      </p:pic>
      <p:pic>
        <p:nvPicPr>
          <p:cNvPr id="11" name="Picture 10"/>
          <p:cNvPicPr>
            <a:picLocks noChangeAspect="1"/>
          </p:cNvPicPr>
          <p:nvPr/>
        </p:nvPicPr>
        <p:blipFill>
          <a:blip r:embed="rId6"/>
          <a:stretch>
            <a:fillRect/>
          </a:stretch>
        </p:blipFill>
        <p:spPr>
          <a:xfrm>
            <a:off x="3180628" y="2651324"/>
            <a:ext cx="2504464" cy="1514743"/>
          </a:xfrm>
          <a:prstGeom prst="rect">
            <a:avLst/>
          </a:prstGeom>
        </p:spPr>
      </p:pic>
      <p:pic>
        <p:nvPicPr>
          <p:cNvPr id="12" name="Picture 11" descr="Rocket | Free Stock Photo | Illustration of a blue rocket | # 166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175015">
            <a:off x="3974991" y="3475140"/>
            <a:ext cx="945844" cy="1083080"/>
          </a:xfrm>
          <a:prstGeom prst="rect">
            <a:avLst/>
          </a:prstGeom>
        </p:spPr>
      </p:pic>
      <p:pic>
        <p:nvPicPr>
          <p:cNvPr id="13" name="Picture 12"/>
          <p:cNvPicPr>
            <a:picLocks noChangeAspect="1"/>
          </p:cNvPicPr>
          <p:nvPr/>
        </p:nvPicPr>
        <p:blipFill>
          <a:blip r:embed="rId6"/>
          <a:stretch>
            <a:fillRect/>
          </a:stretch>
        </p:blipFill>
        <p:spPr>
          <a:xfrm>
            <a:off x="4434162" y="2674280"/>
            <a:ext cx="1634532" cy="811536"/>
          </a:xfrm>
          <a:prstGeom prst="rect">
            <a:avLst/>
          </a:prstGeom>
        </p:spPr>
      </p:pic>
    </p:spTree>
    <p:extLst>
      <p:ext uri="{BB962C8B-B14F-4D97-AF65-F5344CB8AC3E}">
        <p14:creationId xmlns:p14="http://schemas.microsoft.com/office/powerpoint/2010/main" val="293320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2" presetClass="entr" presetSubtype="1"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Halo Effect</a:t>
            </a:r>
          </a:p>
        </p:txBody>
      </p:sp>
      <p:sp>
        <p:nvSpPr>
          <p:cNvPr id="3" name="Content Placeholder 2"/>
          <p:cNvSpPr>
            <a:spLocks noGrp="1"/>
          </p:cNvSpPr>
          <p:nvPr>
            <p:ph idx="1"/>
          </p:nvPr>
        </p:nvSpPr>
        <p:spPr/>
        <p:txBody>
          <a:bodyPr>
            <a:normAutofit/>
          </a:bodyPr>
          <a:lstStyle/>
          <a:p>
            <a:pPr>
              <a:lnSpc>
                <a:spcPct val="90000"/>
              </a:lnSpc>
              <a:spcBef>
                <a:spcPts val="1800"/>
              </a:spcBef>
            </a:pPr>
            <a:r>
              <a:rPr lang="en-US" sz="3000" dirty="0"/>
              <a:t>These booster events improve retention for the </a:t>
            </a:r>
            <a:r>
              <a:rPr lang="en-US" sz="3000" u="sng" dirty="0"/>
              <a:t>entire</a:t>
            </a:r>
            <a:r>
              <a:rPr lang="en-US" sz="3000" dirty="0"/>
              <a:t> learning experience, not just for the particular topics in the quiz question. </a:t>
            </a:r>
          </a:p>
          <a:p>
            <a:pPr>
              <a:lnSpc>
                <a:spcPct val="90000"/>
              </a:lnSpc>
              <a:spcBef>
                <a:spcPts val="1800"/>
              </a:spcBef>
            </a:pPr>
            <a:r>
              <a:rPr lang="en-US" sz="3000" dirty="0"/>
              <a:t>This “halo effect” means that just a few booster experiences can </a:t>
            </a:r>
            <a:r>
              <a:rPr lang="en-US" sz="3000" u="sng" dirty="0"/>
              <a:t>enhance the retention of the entire training session</a:t>
            </a:r>
            <a:r>
              <a:rPr lang="en-US" sz="3000" dirty="0"/>
              <a:t>.</a:t>
            </a:r>
          </a:p>
        </p:txBody>
      </p:sp>
    </p:spTree>
    <p:extLst>
      <p:ext uri="{BB962C8B-B14F-4D97-AF65-F5344CB8AC3E}">
        <p14:creationId xmlns:p14="http://schemas.microsoft.com/office/powerpoint/2010/main" val="347928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Technology: Booster Examples</a:t>
            </a:r>
          </a:p>
        </p:txBody>
      </p:sp>
      <p:sp>
        <p:nvSpPr>
          <p:cNvPr id="3" name="Content Placeholder 2"/>
          <p:cNvSpPr>
            <a:spLocks noGrp="1"/>
          </p:cNvSpPr>
          <p:nvPr>
            <p:ph idx="1"/>
          </p:nvPr>
        </p:nvSpPr>
        <p:spPr>
          <a:xfrm>
            <a:off x="677334" y="1342417"/>
            <a:ext cx="8596668" cy="4698945"/>
          </a:xfrm>
        </p:spPr>
        <p:txBody>
          <a:bodyPr/>
          <a:lstStyle/>
          <a:p>
            <a:pPr marL="0" indent="0">
              <a:buNone/>
            </a:pPr>
            <a:r>
              <a:rPr lang="en-US" u="sng" dirty="0"/>
              <a:t>After a Conference Session on Brain Science with Art Kohn:</a:t>
            </a:r>
          </a:p>
          <a:p>
            <a:endParaRPr lang="en-US" dirty="0"/>
          </a:p>
          <a:p>
            <a:endParaRPr lang="en-US" dirty="0"/>
          </a:p>
        </p:txBody>
      </p:sp>
      <p:pic>
        <p:nvPicPr>
          <p:cNvPr id="4" name="Picture 3"/>
          <p:cNvPicPr>
            <a:picLocks noChangeAspect="1"/>
          </p:cNvPicPr>
          <p:nvPr/>
        </p:nvPicPr>
        <p:blipFill>
          <a:blip r:embed="rId3"/>
          <a:stretch>
            <a:fillRect/>
          </a:stretch>
        </p:blipFill>
        <p:spPr>
          <a:xfrm>
            <a:off x="2175075" y="1774751"/>
            <a:ext cx="7934813" cy="2169929"/>
          </a:xfrm>
          <a:prstGeom prst="rect">
            <a:avLst/>
          </a:prstGeom>
          <a:ln>
            <a:solidFill>
              <a:schemeClr val="tx1"/>
            </a:solidFill>
          </a:ln>
        </p:spPr>
      </p:pic>
      <p:sp>
        <p:nvSpPr>
          <p:cNvPr id="5" name="TextBox 4"/>
          <p:cNvSpPr txBox="1"/>
          <p:nvPr/>
        </p:nvSpPr>
        <p:spPr>
          <a:xfrm>
            <a:off x="677334" y="2355962"/>
            <a:ext cx="2143687" cy="369332"/>
          </a:xfrm>
          <a:prstGeom prst="rect">
            <a:avLst/>
          </a:prstGeom>
          <a:noFill/>
        </p:spPr>
        <p:txBody>
          <a:bodyPr wrap="square" rtlCol="0">
            <a:spAutoFit/>
          </a:bodyPr>
          <a:lstStyle/>
          <a:p>
            <a:r>
              <a:rPr lang="en-US" dirty="0"/>
              <a:t>Booster 1</a:t>
            </a:r>
          </a:p>
        </p:txBody>
      </p:sp>
      <p:sp>
        <p:nvSpPr>
          <p:cNvPr id="7" name="TextBox 6"/>
          <p:cNvSpPr txBox="1"/>
          <p:nvPr/>
        </p:nvSpPr>
        <p:spPr>
          <a:xfrm>
            <a:off x="1373428" y="4940479"/>
            <a:ext cx="2143687" cy="369332"/>
          </a:xfrm>
          <a:prstGeom prst="rect">
            <a:avLst/>
          </a:prstGeom>
          <a:noFill/>
        </p:spPr>
        <p:txBody>
          <a:bodyPr wrap="square" rtlCol="0">
            <a:spAutoFit/>
          </a:bodyPr>
          <a:lstStyle/>
          <a:p>
            <a:r>
              <a:rPr lang="en-US" dirty="0"/>
              <a:t>Booster 2</a:t>
            </a:r>
          </a:p>
        </p:txBody>
      </p:sp>
      <p:pic>
        <p:nvPicPr>
          <p:cNvPr id="8" name="Picture 7"/>
          <p:cNvPicPr>
            <a:picLocks noChangeAspect="1"/>
          </p:cNvPicPr>
          <p:nvPr/>
        </p:nvPicPr>
        <p:blipFill>
          <a:blip r:embed="rId4"/>
          <a:stretch>
            <a:fillRect/>
          </a:stretch>
        </p:blipFill>
        <p:spPr>
          <a:xfrm>
            <a:off x="2821021" y="4370242"/>
            <a:ext cx="8562406" cy="2387288"/>
          </a:xfrm>
          <a:prstGeom prst="rect">
            <a:avLst/>
          </a:prstGeom>
          <a:ln>
            <a:solidFill>
              <a:schemeClr val="tx1"/>
            </a:solidFill>
          </a:ln>
        </p:spPr>
      </p:pic>
    </p:spTree>
    <p:extLst>
      <p:ext uri="{BB962C8B-B14F-4D97-AF65-F5344CB8AC3E}">
        <p14:creationId xmlns:p14="http://schemas.microsoft.com/office/powerpoint/2010/main" val="105717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1+#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Technology: Booster Examples</a:t>
            </a:r>
          </a:p>
        </p:txBody>
      </p:sp>
      <p:sp>
        <p:nvSpPr>
          <p:cNvPr id="5" name="TextBox 4"/>
          <p:cNvSpPr txBox="1"/>
          <p:nvPr/>
        </p:nvSpPr>
        <p:spPr>
          <a:xfrm>
            <a:off x="677334" y="1930400"/>
            <a:ext cx="2143687" cy="369332"/>
          </a:xfrm>
          <a:prstGeom prst="rect">
            <a:avLst/>
          </a:prstGeom>
          <a:noFill/>
        </p:spPr>
        <p:txBody>
          <a:bodyPr wrap="square" rtlCol="0">
            <a:spAutoFit/>
          </a:bodyPr>
          <a:lstStyle/>
          <a:p>
            <a:r>
              <a:rPr lang="en-US" dirty="0"/>
              <a:t>Booster 3</a:t>
            </a:r>
          </a:p>
        </p:txBody>
      </p:sp>
      <p:sp>
        <p:nvSpPr>
          <p:cNvPr id="7" name="TextBox 6"/>
          <p:cNvSpPr txBox="1"/>
          <p:nvPr/>
        </p:nvSpPr>
        <p:spPr>
          <a:xfrm>
            <a:off x="1280449" y="3965903"/>
            <a:ext cx="2143687" cy="369332"/>
          </a:xfrm>
          <a:prstGeom prst="rect">
            <a:avLst/>
          </a:prstGeom>
          <a:noFill/>
        </p:spPr>
        <p:txBody>
          <a:bodyPr wrap="square" rtlCol="0">
            <a:spAutoFit/>
          </a:bodyPr>
          <a:lstStyle/>
          <a:p>
            <a:r>
              <a:rPr lang="en-US" dirty="0"/>
              <a:t>Booster 4</a:t>
            </a:r>
          </a:p>
        </p:txBody>
      </p:sp>
      <p:pic>
        <p:nvPicPr>
          <p:cNvPr id="6" name="Picture 5"/>
          <p:cNvPicPr>
            <a:picLocks noChangeAspect="1"/>
          </p:cNvPicPr>
          <p:nvPr/>
        </p:nvPicPr>
        <p:blipFill>
          <a:blip r:embed="rId3"/>
          <a:stretch>
            <a:fillRect/>
          </a:stretch>
        </p:blipFill>
        <p:spPr>
          <a:xfrm>
            <a:off x="2204576" y="1573620"/>
            <a:ext cx="9894244" cy="1753870"/>
          </a:xfrm>
          <a:prstGeom prst="rect">
            <a:avLst/>
          </a:prstGeom>
          <a:ln>
            <a:solidFill>
              <a:schemeClr val="tx1"/>
            </a:solidFill>
          </a:ln>
        </p:spPr>
      </p:pic>
      <p:pic>
        <p:nvPicPr>
          <p:cNvPr id="11" name="Picture 10"/>
          <p:cNvPicPr>
            <a:picLocks noChangeAspect="1"/>
          </p:cNvPicPr>
          <p:nvPr/>
        </p:nvPicPr>
        <p:blipFill>
          <a:blip r:embed="rId4"/>
          <a:stretch>
            <a:fillRect/>
          </a:stretch>
        </p:blipFill>
        <p:spPr>
          <a:xfrm>
            <a:off x="2671043" y="3567537"/>
            <a:ext cx="9449619" cy="1007745"/>
          </a:xfrm>
          <a:prstGeom prst="rect">
            <a:avLst/>
          </a:prstGeom>
          <a:ln>
            <a:solidFill>
              <a:schemeClr val="tx1"/>
            </a:solidFill>
          </a:ln>
        </p:spPr>
      </p:pic>
      <p:sp>
        <p:nvSpPr>
          <p:cNvPr id="12" name="TextBox 11"/>
          <p:cNvSpPr txBox="1"/>
          <p:nvPr/>
        </p:nvSpPr>
        <p:spPr>
          <a:xfrm>
            <a:off x="2087845" y="5432201"/>
            <a:ext cx="2143687" cy="369332"/>
          </a:xfrm>
          <a:prstGeom prst="rect">
            <a:avLst/>
          </a:prstGeom>
          <a:noFill/>
        </p:spPr>
        <p:txBody>
          <a:bodyPr wrap="square" rtlCol="0">
            <a:spAutoFit/>
          </a:bodyPr>
          <a:lstStyle/>
          <a:p>
            <a:r>
              <a:rPr lang="en-US" dirty="0"/>
              <a:t>Booster 5</a:t>
            </a:r>
          </a:p>
        </p:txBody>
      </p:sp>
      <p:pic>
        <p:nvPicPr>
          <p:cNvPr id="13" name="Picture 12"/>
          <p:cNvPicPr>
            <a:picLocks noChangeAspect="1"/>
          </p:cNvPicPr>
          <p:nvPr/>
        </p:nvPicPr>
        <p:blipFill>
          <a:blip r:embed="rId5"/>
          <a:stretch>
            <a:fillRect/>
          </a:stretch>
        </p:blipFill>
        <p:spPr>
          <a:xfrm>
            <a:off x="3570050" y="4756822"/>
            <a:ext cx="7913249" cy="2017357"/>
          </a:xfrm>
          <a:prstGeom prst="rect">
            <a:avLst/>
          </a:prstGeom>
          <a:ln>
            <a:solidFill>
              <a:schemeClr val="tx1"/>
            </a:solidFill>
          </a:ln>
        </p:spPr>
      </p:pic>
    </p:spTree>
    <p:extLst>
      <p:ext uri="{BB962C8B-B14F-4D97-AF65-F5344CB8AC3E}">
        <p14:creationId xmlns:p14="http://schemas.microsoft.com/office/powerpoint/2010/main" val="178926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Multiple-Choice Redeemed</a:t>
            </a:r>
          </a:p>
        </p:txBody>
      </p:sp>
      <p:sp>
        <p:nvSpPr>
          <p:cNvPr id="6" name="Content Placeholder 5"/>
          <p:cNvSpPr>
            <a:spLocks noGrp="1"/>
          </p:cNvSpPr>
          <p:nvPr>
            <p:ph idx="1"/>
          </p:nvPr>
        </p:nvSpPr>
        <p:spPr>
          <a:xfrm>
            <a:off x="677334" y="1605065"/>
            <a:ext cx="8596668" cy="4436298"/>
          </a:xfrm>
        </p:spPr>
        <p:txBody>
          <a:bodyPr/>
          <a:lstStyle/>
          <a:p>
            <a:r>
              <a:rPr lang="en-US" u="sng" dirty="0"/>
              <a:t>An experimental study published at </a:t>
            </a:r>
            <a:r>
              <a:rPr lang="en-US" i="1" u="sng" dirty="0"/>
              <a:t>Psychological Science</a:t>
            </a:r>
            <a:r>
              <a:rPr lang="en-US" u="sng" dirty="0"/>
              <a:t> </a:t>
            </a:r>
          </a:p>
          <a:p>
            <a:r>
              <a:rPr lang="en-US" dirty="0"/>
              <a:t>Cued Recall vs. Multiple Choice</a:t>
            </a:r>
          </a:p>
          <a:p>
            <a:pPr lvl="1"/>
            <a:r>
              <a:rPr lang="en-US" dirty="0"/>
              <a:t>The multiple-choice test improved later recall of the tested information more than the cued-recall test did.</a:t>
            </a:r>
          </a:p>
          <a:p>
            <a:pPr lvl="1"/>
            <a:r>
              <a:rPr lang="en-US" dirty="0"/>
              <a:t>Those that took the multiple choice test initially performed slight higher on related items on the final test than the control group</a:t>
            </a:r>
          </a:p>
          <a:p>
            <a:pPr lvl="1"/>
            <a:r>
              <a:rPr lang="en-US" dirty="0"/>
              <a:t>Well-designed multiple-choice tests not only they promote learning of information, they can also facilitate learning of content related to incorrect alternatives (by forcing learners to think why the alternatives are incorrect answers).</a:t>
            </a:r>
          </a:p>
          <a:p>
            <a:pPr lvl="1"/>
            <a:r>
              <a:rPr lang="en-US" dirty="0"/>
              <a:t>In that regard, multiple-choice testing has a superior advantage compared to cued-recall testing, which forces learners to figure out the correct answer only.</a:t>
            </a:r>
          </a:p>
        </p:txBody>
      </p:sp>
      <p:sp>
        <p:nvSpPr>
          <p:cNvPr id="5" name="TextBox 4"/>
          <p:cNvSpPr txBox="1"/>
          <p:nvPr/>
        </p:nvSpPr>
        <p:spPr>
          <a:xfrm>
            <a:off x="677334" y="5189309"/>
            <a:ext cx="10236062" cy="1415772"/>
          </a:xfrm>
          <a:prstGeom prst="rect">
            <a:avLst/>
          </a:prstGeom>
          <a:noFill/>
        </p:spPr>
        <p:txBody>
          <a:bodyPr wrap="square" rtlCol="0">
            <a:spAutoFit/>
          </a:bodyPr>
          <a:lstStyle/>
          <a:p>
            <a:r>
              <a:rPr lang="en-US" sz="2800" dirty="0">
                <a:hlinkClick r:id="rId3"/>
              </a:rPr>
              <a:t>Multiple Choice Redeemed</a:t>
            </a:r>
            <a:br>
              <a:rPr lang="en-US" sz="2800" dirty="0">
                <a:hlinkClick r:id="rId3"/>
              </a:rPr>
            </a:br>
            <a:r>
              <a:rPr lang="en-US" sz="2000" dirty="0">
                <a:hlinkClick r:id="rId3"/>
              </a:rPr>
              <a:t>http://www.performancexpress.org/2013/08/multiple-choice-tests-doomed-or-redeemed/?goback=%2Egde_27402_member_267310030#%21</a:t>
            </a:r>
            <a:endParaRPr lang="en-US" sz="2000" dirty="0"/>
          </a:p>
          <a:p>
            <a:endParaRPr lang="en-US" dirty="0"/>
          </a:p>
        </p:txBody>
      </p:sp>
    </p:spTree>
    <p:extLst>
      <p:ext uri="{BB962C8B-B14F-4D97-AF65-F5344CB8AC3E}">
        <p14:creationId xmlns:p14="http://schemas.microsoft.com/office/powerpoint/2010/main" val="360023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Booster Technology Companies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293" y="1711588"/>
            <a:ext cx="7123889" cy="1513743"/>
          </a:xfrm>
          <a:prstGeom prst="rect">
            <a:avLst/>
          </a:prstGeom>
        </p:spPr>
      </p:pic>
      <p:sp>
        <p:nvSpPr>
          <p:cNvPr id="6" name="Rectangle 5"/>
          <p:cNvSpPr/>
          <p:nvPr/>
        </p:nvSpPr>
        <p:spPr>
          <a:xfrm>
            <a:off x="1731523" y="3978613"/>
            <a:ext cx="7997757" cy="20719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6220" y="4669276"/>
            <a:ext cx="7214997" cy="1222541"/>
          </a:xfrm>
          <a:prstGeom prst="rect">
            <a:avLst/>
          </a:prstGeom>
        </p:spPr>
      </p:pic>
    </p:spTree>
    <p:extLst>
      <p:ext uri="{BB962C8B-B14F-4D97-AF65-F5344CB8AC3E}">
        <p14:creationId xmlns:p14="http://schemas.microsoft.com/office/powerpoint/2010/main" val="325148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Technologies for Extending Learning</a:t>
            </a:r>
          </a:p>
        </p:txBody>
      </p:sp>
      <p:sp>
        <p:nvSpPr>
          <p:cNvPr id="3" name="Content Placeholder 2"/>
          <p:cNvSpPr>
            <a:spLocks noGrp="1"/>
          </p:cNvSpPr>
          <p:nvPr>
            <p:ph idx="1"/>
          </p:nvPr>
        </p:nvSpPr>
        <p:spPr/>
        <p:txBody>
          <a:bodyPr>
            <a:normAutofit/>
          </a:bodyPr>
          <a:lstStyle/>
          <a:p>
            <a:r>
              <a:rPr lang="en-US" sz="2800" dirty="0"/>
              <a:t>Social Tools</a:t>
            </a:r>
          </a:p>
          <a:p>
            <a:pPr lvl="1"/>
            <a:r>
              <a:rPr lang="en-US" sz="2400" dirty="0"/>
              <a:t>Social tools offer excellent means of staying connected with learners and getting into the spaces </a:t>
            </a:r>
            <a:r>
              <a:rPr lang="en-US" sz="2400" u="sng" dirty="0"/>
              <a:t>before</a:t>
            </a:r>
            <a:r>
              <a:rPr lang="en-US" sz="2400" dirty="0"/>
              <a:t>, </a:t>
            </a:r>
            <a:r>
              <a:rPr lang="en-US" sz="2400" u="sng" dirty="0"/>
              <a:t>between</a:t>
            </a:r>
            <a:r>
              <a:rPr lang="en-US" sz="2400" dirty="0"/>
              <a:t>, and </a:t>
            </a:r>
            <a:r>
              <a:rPr lang="en-US" sz="2400" u="sng" dirty="0"/>
              <a:t>after</a:t>
            </a:r>
            <a:r>
              <a:rPr lang="en-US" sz="2400" dirty="0"/>
              <a:t> formal instruction or other events.</a:t>
            </a:r>
          </a:p>
          <a:p>
            <a:pPr lvl="1"/>
            <a:r>
              <a:rPr lang="en-US" sz="2400" dirty="0"/>
              <a:t>Jane </a:t>
            </a:r>
            <a:r>
              <a:rPr lang="en-US" sz="2400" dirty="0" err="1"/>
              <a:t>Bozarth</a:t>
            </a:r>
            <a:r>
              <a:rPr lang="en-US" sz="2400" dirty="0"/>
              <a:t>, </a:t>
            </a:r>
            <a:r>
              <a:rPr lang="en-US" sz="2400" dirty="0" err="1"/>
              <a:t>PHd</a:t>
            </a:r>
            <a:r>
              <a:rPr lang="en-US" sz="2400" dirty="0"/>
              <a:t>, Elearning Coordinator for North Carolina</a:t>
            </a:r>
          </a:p>
        </p:txBody>
      </p:sp>
    </p:spTree>
    <p:extLst>
      <p:ext uri="{BB962C8B-B14F-4D97-AF65-F5344CB8AC3E}">
        <p14:creationId xmlns:p14="http://schemas.microsoft.com/office/powerpoint/2010/main" val="2817597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Tools Examples</a:t>
            </a:r>
          </a:p>
        </p:txBody>
      </p:sp>
      <p:sp>
        <p:nvSpPr>
          <p:cNvPr id="3" name="Content Placeholder 2"/>
          <p:cNvSpPr>
            <a:spLocks noGrp="1"/>
          </p:cNvSpPr>
          <p:nvPr>
            <p:ph idx="1"/>
          </p:nvPr>
        </p:nvSpPr>
        <p:spPr>
          <a:xfrm>
            <a:off x="677334" y="1449421"/>
            <a:ext cx="7960828" cy="4591941"/>
          </a:xfrm>
        </p:spPr>
        <p:txBody>
          <a:bodyPr>
            <a:normAutofit fontScale="92500" lnSpcReduction="20000"/>
          </a:bodyPr>
          <a:lstStyle/>
          <a:p>
            <a:r>
              <a:rPr lang="en-US" sz="2400" dirty="0"/>
              <a:t>BEFORE</a:t>
            </a:r>
          </a:p>
          <a:p>
            <a:pPr lvl="1"/>
            <a:r>
              <a:rPr lang="en-US" sz="2000" b="1" dirty="0"/>
              <a:t>Pinterest Board </a:t>
            </a:r>
            <a:r>
              <a:rPr lang="en-US" sz="2000" dirty="0"/>
              <a:t>illustrating how to get to the training center</a:t>
            </a:r>
          </a:p>
          <a:p>
            <a:pPr>
              <a:spcBef>
                <a:spcPts val="1800"/>
              </a:spcBef>
            </a:pPr>
            <a:r>
              <a:rPr lang="en-US" sz="2400" dirty="0"/>
              <a:t>DURING</a:t>
            </a:r>
          </a:p>
          <a:p>
            <a:pPr lvl="1"/>
            <a:r>
              <a:rPr lang="en-US" sz="2000" b="1" dirty="0"/>
              <a:t>Microblogging tool </a:t>
            </a:r>
            <a:r>
              <a:rPr lang="en-US" sz="2000" dirty="0"/>
              <a:t>for managers-in-training to use for a leadership book-club discussion </a:t>
            </a:r>
          </a:p>
          <a:p>
            <a:pPr lvl="1"/>
            <a:r>
              <a:rPr lang="en-US" sz="2000" b="1" dirty="0"/>
              <a:t>Online Community </a:t>
            </a:r>
            <a:r>
              <a:rPr lang="en-US" sz="2000" dirty="0"/>
              <a:t>to support customer service reps by giving them a place to share war stories and strategies for dealing with challenges</a:t>
            </a:r>
          </a:p>
          <a:p>
            <a:pPr>
              <a:spcBef>
                <a:spcPts val="1800"/>
              </a:spcBef>
            </a:pPr>
            <a:r>
              <a:rPr lang="en-US" sz="2400" dirty="0"/>
              <a:t>AFTER</a:t>
            </a:r>
          </a:p>
          <a:p>
            <a:pPr lvl="1"/>
            <a:r>
              <a:rPr lang="en-US" sz="2000" b="1" dirty="0"/>
              <a:t>Online post-course community </a:t>
            </a:r>
            <a:r>
              <a:rPr lang="en-US" sz="2000" dirty="0"/>
              <a:t>for learners to share experiences and get additional support and encouragement as they work to implement their new learning</a:t>
            </a:r>
          </a:p>
          <a:p>
            <a:pPr lvl="1"/>
            <a:r>
              <a:rPr lang="en-US" sz="2000" b="1" dirty="0"/>
              <a:t>A Wiki </a:t>
            </a:r>
            <a:r>
              <a:rPr lang="en-US" sz="2000" dirty="0"/>
              <a:t>for those in a program to work together to edit a FAQs page for use by the next group coming to the program </a:t>
            </a:r>
          </a:p>
          <a:p>
            <a:pPr lvl="1"/>
            <a:endParaRPr lang="en-US" dirty="0"/>
          </a:p>
          <a:p>
            <a:pPr lvl="1"/>
            <a:endParaRPr lang="en-US" dirty="0"/>
          </a:p>
          <a:p>
            <a:pPr lvl="1"/>
            <a:endParaRPr lang="en-US" dirty="0"/>
          </a:p>
        </p:txBody>
      </p:sp>
      <p:sp>
        <p:nvSpPr>
          <p:cNvPr id="5" name="Rectangle 4"/>
          <p:cNvSpPr/>
          <p:nvPr/>
        </p:nvSpPr>
        <p:spPr>
          <a:xfrm rot="21263919">
            <a:off x="8122818" y="3656886"/>
            <a:ext cx="4499647" cy="1538883"/>
          </a:xfrm>
          <a:prstGeom prst="rect">
            <a:avLst/>
          </a:prstGeom>
        </p:spPr>
        <p:txBody>
          <a:bodyPr wrap="square">
            <a:spAutoFit/>
          </a:bodyPr>
          <a:lstStyle/>
          <a:p>
            <a:pPr marL="0" lvl="1">
              <a:spcBef>
                <a:spcPts val="600"/>
              </a:spcBef>
            </a:pPr>
            <a:r>
              <a:rPr lang="en-US" sz="2800" i="1" dirty="0"/>
              <a:t>Closed </a:t>
            </a:r>
            <a:r>
              <a:rPr lang="en-US" sz="2800" i="1"/>
              <a:t>Facebook Group?</a:t>
            </a:r>
            <a:endParaRPr lang="en-US" sz="2800" i="1" dirty="0"/>
          </a:p>
          <a:p>
            <a:pPr marL="0" lvl="1">
              <a:spcBef>
                <a:spcPts val="600"/>
              </a:spcBef>
            </a:pPr>
            <a:r>
              <a:rPr lang="en-US" sz="2800" i="1" dirty="0"/>
              <a:t>LinkedIn group?</a:t>
            </a:r>
          </a:p>
          <a:p>
            <a:pPr marL="0" lvl="1">
              <a:spcBef>
                <a:spcPts val="600"/>
              </a:spcBef>
            </a:pPr>
            <a:r>
              <a:rPr lang="en-US" sz="2800" i="1" dirty="0"/>
              <a:t>Other?</a:t>
            </a:r>
          </a:p>
        </p:txBody>
      </p:sp>
    </p:spTree>
    <p:extLst>
      <p:ext uri="{BB962C8B-B14F-4D97-AF65-F5344CB8AC3E}">
        <p14:creationId xmlns:p14="http://schemas.microsoft.com/office/powerpoint/2010/main" val="46740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Stories…</a:t>
            </a:r>
          </a:p>
        </p:txBody>
      </p:sp>
      <p:sp>
        <p:nvSpPr>
          <p:cNvPr id="3" name="Content Placeholder 2"/>
          <p:cNvSpPr>
            <a:spLocks noGrp="1"/>
          </p:cNvSpPr>
          <p:nvPr>
            <p:ph idx="1"/>
          </p:nvPr>
        </p:nvSpPr>
        <p:spPr/>
        <p:txBody>
          <a:bodyPr/>
          <a:lstStyle/>
          <a:p>
            <a:r>
              <a:rPr lang="en-US" dirty="0"/>
              <a:t>Jeanne Strayer</a:t>
            </a:r>
          </a:p>
          <a:p>
            <a:r>
              <a:rPr lang="en-US" dirty="0"/>
              <a:t>Strayer Instructional Design</a:t>
            </a:r>
          </a:p>
          <a:p>
            <a:r>
              <a:rPr lang="en-US" dirty="0"/>
              <a:t>Carlsbad, CA</a:t>
            </a:r>
          </a:p>
          <a:p>
            <a:r>
              <a:rPr lang="en-US" dirty="0"/>
              <a:t>760-632-8655</a:t>
            </a:r>
          </a:p>
        </p:txBody>
      </p:sp>
    </p:spTree>
    <p:extLst>
      <p:ext uri="{BB962C8B-B14F-4D97-AF65-F5344CB8AC3E}">
        <p14:creationId xmlns:p14="http://schemas.microsoft.com/office/powerpoint/2010/main" val="259715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000" i="1" dirty="0"/>
              <a:t>If your goal is to produce long-term retention, and if your goal is to produce behavior change, then what you do </a:t>
            </a:r>
            <a:r>
              <a:rPr lang="en-US" sz="3000" i="1" u="sng" dirty="0"/>
              <a:t>after training </a:t>
            </a:r>
            <a:r>
              <a:rPr lang="en-US" sz="3000" i="1" dirty="0"/>
              <a:t>is more important than what you do during training.</a:t>
            </a:r>
          </a:p>
          <a:p>
            <a:pPr marL="285750" indent="0">
              <a:buNone/>
            </a:pPr>
            <a:endParaRPr lang="en-US" sz="2400" dirty="0"/>
          </a:p>
          <a:p>
            <a:pPr marL="285750" indent="0">
              <a:buNone/>
            </a:pPr>
            <a:r>
              <a:rPr lang="en-US" sz="2400" dirty="0"/>
              <a:t>-- Art Kohn</a:t>
            </a:r>
            <a:br>
              <a:rPr lang="en-US" sz="2400" dirty="0"/>
            </a:br>
            <a:r>
              <a:rPr lang="en-US" sz="2400" dirty="0"/>
              <a:t>Professor, Cognitive Science</a:t>
            </a:r>
            <a:br>
              <a:rPr lang="en-US" sz="2400" dirty="0"/>
            </a:br>
            <a:r>
              <a:rPr lang="en-US" sz="2400" dirty="0"/>
              <a:t>Portland State University</a:t>
            </a:r>
            <a:br>
              <a:rPr lang="en-US" sz="2400" dirty="0"/>
            </a:br>
            <a:endParaRPr lang="en-US" sz="2400" dirty="0"/>
          </a:p>
        </p:txBody>
      </p:sp>
    </p:spTree>
    <p:extLst>
      <p:ext uri="{BB962C8B-B14F-4D97-AF65-F5344CB8AC3E}">
        <p14:creationId xmlns:p14="http://schemas.microsoft.com/office/powerpoint/2010/main" val="321409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Forgetting Curve</a:t>
            </a:r>
          </a:p>
        </p:txBody>
      </p:sp>
      <p:cxnSp>
        <p:nvCxnSpPr>
          <p:cNvPr id="5" name="Straight Connector 4"/>
          <p:cNvCxnSpPr/>
          <p:nvPr/>
        </p:nvCxnSpPr>
        <p:spPr>
          <a:xfrm flipH="1">
            <a:off x="1556426" y="1663430"/>
            <a:ext cx="9727" cy="419262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552833" y="5856051"/>
            <a:ext cx="672181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336570" y="3241402"/>
            <a:ext cx="3083668" cy="461665"/>
          </a:xfrm>
          <a:prstGeom prst="rect">
            <a:avLst/>
          </a:prstGeom>
          <a:noFill/>
        </p:spPr>
        <p:txBody>
          <a:bodyPr wrap="square" rtlCol="0">
            <a:spAutoFit/>
          </a:bodyPr>
          <a:lstStyle/>
          <a:p>
            <a:r>
              <a:rPr lang="en-US" sz="2400" dirty="0"/>
              <a:t>Memory Retention %</a:t>
            </a:r>
          </a:p>
        </p:txBody>
      </p:sp>
      <p:sp>
        <p:nvSpPr>
          <p:cNvPr id="9" name="TextBox 8"/>
          <p:cNvSpPr txBox="1"/>
          <p:nvPr/>
        </p:nvSpPr>
        <p:spPr>
          <a:xfrm>
            <a:off x="1882271" y="6244205"/>
            <a:ext cx="3083668" cy="461665"/>
          </a:xfrm>
          <a:prstGeom prst="rect">
            <a:avLst/>
          </a:prstGeom>
          <a:noFill/>
        </p:spPr>
        <p:txBody>
          <a:bodyPr wrap="square" rtlCol="0">
            <a:spAutoFit/>
          </a:bodyPr>
          <a:lstStyle/>
          <a:p>
            <a:r>
              <a:rPr lang="en-US" sz="2400" dirty="0"/>
              <a:t>Days After Training</a:t>
            </a:r>
          </a:p>
        </p:txBody>
      </p:sp>
      <p:sp>
        <p:nvSpPr>
          <p:cNvPr id="10" name="TextBox 9"/>
          <p:cNvSpPr txBox="1"/>
          <p:nvPr/>
        </p:nvSpPr>
        <p:spPr>
          <a:xfrm>
            <a:off x="2242194" y="5822128"/>
            <a:ext cx="442641" cy="461665"/>
          </a:xfrm>
          <a:prstGeom prst="rect">
            <a:avLst/>
          </a:prstGeom>
          <a:noFill/>
        </p:spPr>
        <p:txBody>
          <a:bodyPr wrap="square" rtlCol="0">
            <a:spAutoFit/>
          </a:bodyPr>
          <a:lstStyle/>
          <a:p>
            <a:r>
              <a:rPr lang="en-US" sz="2400" dirty="0"/>
              <a:t>1</a:t>
            </a:r>
          </a:p>
        </p:txBody>
      </p:sp>
      <p:sp>
        <p:nvSpPr>
          <p:cNvPr id="11" name="TextBox 10"/>
          <p:cNvSpPr txBox="1"/>
          <p:nvPr/>
        </p:nvSpPr>
        <p:spPr>
          <a:xfrm>
            <a:off x="3018308" y="5822128"/>
            <a:ext cx="442641" cy="461665"/>
          </a:xfrm>
          <a:prstGeom prst="rect">
            <a:avLst/>
          </a:prstGeom>
          <a:noFill/>
        </p:spPr>
        <p:txBody>
          <a:bodyPr wrap="square" rtlCol="0">
            <a:spAutoFit/>
          </a:bodyPr>
          <a:lstStyle/>
          <a:p>
            <a:r>
              <a:rPr lang="en-US" sz="2400" dirty="0"/>
              <a:t>2</a:t>
            </a:r>
          </a:p>
        </p:txBody>
      </p:sp>
      <p:sp>
        <p:nvSpPr>
          <p:cNvPr id="12" name="TextBox 11"/>
          <p:cNvSpPr txBox="1"/>
          <p:nvPr/>
        </p:nvSpPr>
        <p:spPr>
          <a:xfrm>
            <a:off x="3843062" y="5822128"/>
            <a:ext cx="442641" cy="461665"/>
          </a:xfrm>
          <a:prstGeom prst="rect">
            <a:avLst/>
          </a:prstGeom>
          <a:noFill/>
        </p:spPr>
        <p:txBody>
          <a:bodyPr wrap="square" rtlCol="0">
            <a:spAutoFit/>
          </a:bodyPr>
          <a:lstStyle/>
          <a:p>
            <a:r>
              <a:rPr lang="en-US" sz="2400" dirty="0"/>
              <a:t>3</a:t>
            </a:r>
          </a:p>
        </p:txBody>
      </p:sp>
      <p:sp>
        <p:nvSpPr>
          <p:cNvPr id="13" name="TextBox 12"/>
          <p:cNvSpPr txBox="1"/>
          <p:nvPr/>
        </p:nvSpPr>
        <p:spPr>
          <a:xfrm>
            <a:off x="4609448" y="5822128"/>
            <a:ext cx="442641" cy="461665"/>
          </a:xfrm>
          <a:prstGeom prst="rect">
            <a:avLst/>
          </a:prstGeom>
          <a:noFill/>
        </p:spPr>
        <p:txBody>
          <a:bodyPr wrap="square" rtlCol="0">
            <a:spAutoFit/>
          </a:bodyPr>
          <a:lstStyle/>
          <a:p>
            <a:r>
              <a:rPr lang="en-US" sz="2400" dirty="0"/>
              <a:t>4</a:t>
            </a:r>
          </a:p>
        </p:txBody>
      </p:sp>
      <p:sp>
        <p:nvSpPr>
          <p:cNvPr id="14" name="TextBox 13"/>
          <p:cNvSpPr txBox="1"/>
          <p:nvPr/>
        </p:nvSpPr>
        <p:spPr>
          <a:xfrm>
            <a:off x="5434202" y="5822128"/>
            <a:ext cx="442641" cy="461665"/>
          </a:xfrm>
          <a:prstGeom prst="rect">
            <a:avLst/>
          </a:prstGeom>
          <a:noFill/>
        </p:spPr>
        <p:txBody>
          <a:bodyPr wrap="square" rtlCol="0">
            <a:spAutoFit/>
          </a:bodyPr>
          <a:lstStyle/>
          <a:p>
            <a:r>
              <a:rPr lang="en-US" sz="2400" dirty="0"/>
              <a:t>5</a:t>
            </a:r>
          </a:p>
        </p:txBody>
      </p:sp>
      <p:sp>
        <p:nvSpPr>
          <p:cNvPr id="15" name="TextBox 14"/>
          <p:cNvSpPr txBox="1"/>
          <p:nvPr/>
        </p:nvSpPr>
        <p:spPr>
          <a:xfrm>
            <a:off x="6239500" y="5822128"/>
            <a:ext cx="442641" cy="461665"/>
          </a:xfrm>
          <a:prstGeom prst="rect">
            <a:avLst/>
          </a:prstGeom>
          <a:noFill/>
        </p:spPr>
        <p:txBody>
          <a:bodyPr wrap="square" rtlCol="0">
            <a:spAutoFit/>
          </a:bodyPr>
          <a:lstStyle/>
          <a:p>
            <a:r>
              <a:rPr lang="en-US" sz="2400" dirty="0"/>
              <a:t>6</a:t>
            </a:r>
          </a:p>
        </p:txBody>
      </p:sp>
      <p:sp>
        <p:nvSpPr>
          <p:cNvPr id="16" name="TextBox 15"/>
          <p:cNvSpPr txBox="1"/>
          <p:nvPr/>
        </p:nvSpPr>
        <p:spPr>
          <a:xfrm>
            <a:off x="7035070" y="5822128"/>
            <a:ext cx="442641" cy="461665"/>
          </a:xfrm>
          <a:prstGeom prst="rect">
            <a:avLst/>
          </a:prstGeom>
          <a:noFill/>
        </p:spPr>
        <p:txBody>
          <a:bodyPr wrap="square" rtlCol="0">
            <a:spAutoFit/>
          </a:bodyPr>
          <a:lstStyle/>
          <a:p>
            <a:r>
              <a:rPr lang="en-US" sz="2400" dirty="0"/>
              <a:t>7</a:t>
            </a:r>
          </a:p>
        </p:txBody>
      </p:sp>
      <p:sp>
        <p:nvSpPr>
          <p:cNvPr id="17" name="TextBox 16"/>
          <p:cNvSpPr txBox="1"/>
          <p:nvPr/>
        </p:nvSpPr>
        <p:spPr>
          <a:xfrm>
            <a:off x="7830642" y="5822128"/>
            <a:ext cx="442641" cy="461665"/>
          </a:xfrm>
          <a:prstGeom prst="rect">
            <a:avLst/>
          </a:prstGeom>
          <a:noFill/>
        </p:spPr>
        <p:txBody>
          <a:bodyPr wrap="square" rtlCol="0">
            <a:spAutoFit/>
          </a:bodyPr>
          <a:lstStyle/>
          <a:p>
            <a:r>
              <a:rPr lang="en-US" sz="2400" dirty="0"/>
              <a:t>8</a:t>
            </a:r>
          </a:p>
        </p:txBody>
      </p:sp>
      <p:sp>
        <p:nvSpPr>
          <p:cNvPr id="18" name="Arc 17"/>
          <p:cNvSpPr/>
          <p:nvPr/>
        </p:nvSpPr>
        <p:spPr>
          <a:xfrm rot="16513135" flipH="1">
            <a:off x="1240906" y="-999445"/>
            <a:ext cx="6656220" cy="5914289"/>
          </a:xfrm>
          <a:prstGeom prst="arc">
            <a:avLst>
              <a:gd name="adj1" fmla="val 16200000"/>
              <a:gd name="adj2" fmla="val 21085461"/>
            </a:avLst>
          </a:prstGeom>
          <a:ln w="57150"/>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dirty="0"/>
          </a:p>
        </p:txBody>
      </p:sp>
      <p:cxnSp>
        <p:nvCxnSpPr>
          <p:cNvPr id="19" name="Straight Connector 18"/>
          <p:cNvCxnSpPr/>
          <p:nvPr/>
        </p:nvCxnSpPr>
        <p:spPr>
          <a:xfrm flipH="1">
            <a:off x="1436097" y="2498161"/>
            <a:ext cx="6721811"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552833" y="3337633"/>
            <a:ext cx="6721811"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552833" y="4177105"/>
            <a:ext cx="6721811"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552833" y="5016577"/>
            <a:ext cx="6721811"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2363808" y="1663430"/>
            <a:ext cx="33824" cy="418314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flipV="1">
            <a:off x="3195287" y="1658689"/>
            <a:ext cx="2994" cy="418788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3995936" y="1658689"/>
            <a:ext cx="2994" cy="418788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4796585" y="1658689"/>
            <a:ext cx="2994" cy="418788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5597234" y="1658689"/>
            <a:ext cx="2994" cy="418788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6397883" y="1658689"/>
            <a:ext cx="2994" cy="418788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7198532" y="1658689"/>
            <a:ext cx="2994" cy="418788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7999181" y="1658689"/>
            <a:ext cx="2994" cy="418788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7" name="Arc 36"/>
          <p:cNvSpPr/>
          <p:nvPr/>
        </p:nvSpPr>
        <p:spPr>
          <a:xfrm rot="11608185" flipH="1">
            <a:off x="803271" y="-335538"/>
            <a:ext cx="9277525" cy="5914289"/>
          </a:xfrm>
          <a:prstGeom prst="arc">
            <a:avLst>
              <a:gd name="adj1" fmla="val 15075431"/>
              <a:gd name="adj2" fmla="val 18038287"/>
            </a:avLst>
          </a:prstGeom>
          <a:ln w="57150"/>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dirty="0"/>
          </a:p>
        </p:txBody>
      </p:sp>
      <p:cxnSp>
        <p:nvCxnSpPr>
          <p:cNvPr id="38" name="Straight Connector 37"/>
          <p:cNvCxnSpPr/>
          <p:nvPr/>
        </p:nvCxnSpPr>
        <p:spPr>
          <a:xfrm flipH="1">
            <a:off x="1436097" y="1658689"/>
            <a:ext cx="6721811"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37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up)">
                                      <p:cBhvr>
                                        <p:cTn id="1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Forgetting is Good!</a:t>
            </a:r>
          </a:p>
        </p:txBody>
      </p:sp>
      <p:sp>
        <p:nvSpPr>
          <p:cNvPr id="3" name="Content Placeholder 2"/>
          <p:cNvSpPr>
            <a:spLocks noGrp="1"/>
          </p:cNvSpPr>
          <p:nvPr>
            <p:ph idx="1"/>
          </p:nvPr>
        </p:nvSpPr>
        <p:spPr/>
        <p:txBody>
          <a:bodyPr>
            <a:normAutofit/>
          </a:bodyPr>
          <a:lstStyle/>
          <a:p>
            <a:pPr>
              <a:lnSpc>
                <a:spcPct val="90000"/>
              </a:lnSpc>
              <a:spcBef>
                <a:spcPts val="1800"/>
              </a:spcBef>
            </a:pPr>
            <a:r>
              <a:rPr lang="en-US" sz="3000" dirty="0"/>
              <a:t>Your brain needs to forget things that are no longer useful. And this forgetting is inevitable, useful, and adaptive because it clears your memory for things that are more relevant. </a:t>
            </a:r>
          </a:p>
          <a:p>
            <a:pPr>
              <a:lnSpc>
                <a:spcPct val="90000"/>
              </a:lnSpc>
              <a:spcBef>
                <a:spcPts val="1800"/>
              </a:spcBef>
            </a:pPr>
            <a:r>
              <a:rPr lang="en-US" sz="3000" dirty="0"/>
              <a:t>The problem is that in this memory purging, our brain often forgets </a:t>
            </a:r>
            <a:r>
              <a:rPr lang="en-US" sz="3000" b="1" dirty="0"/>
              <a:t>important information</a:t>
            </a:r>
            <a:r>
              <a:rPr lang="en-US" sz="3000" dirty="0"/>
              <a:t>.</a:t>
            </a:r>
          </a:p>
        </p:txBody>
      </p:sp>
    </p:spTree>
    <p:extLst>
      <p:ext uri="{BB962C8B-B14F-4D97-AF65-F5344CB8AC3E}">
        <p14:creationId xmlns:p14="http://schemas.microsoft.com/office/powerpoint/2010/main" val="2409094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the Forgetting Curve</a:t>
            </a:r>
          </a:p>
        </p:txBody>
      </p:sp>
      <p:sp>
        <p:nvSpPr>
          <p:cNvPr id="3" name="Content Placeholder 2"/>
          <p:cNvSpPr>
            <a:spLocks noGrp="1"/>
          </p:cNvSpPr>
          <p:nvPr>
            <p:ph idx="1"/>
          </p:nvPr>
        </p:nvSpPr>
        <p:spPr/>
        <p:txBody>
          <a:bodyPr>
            <a:normAutofit/>
          </a:bodyPr>
          <a:lstStyle/>
          <a:p>
            <a:pPr>
              <a:lnSpc>
                <a:spcPct val="90000"/>
              </a:lnSpc>
              <a:spcBef>
                <a:spcPts val="1800"/>
              </a:spcBef>
            </a:pPr>
            <a:r>
              <a:rPr lang="en-US" sz="3000" dirty="0"/>
              <a:t>Although the brain will inevitably purge most of what it learns, it does retain some information.</a:t>
            </a:r>
          </a:p>
          <a:p>
            <a:pPr>
              <a:lnSpc>
                <a:spcPct val="90000"/>
              </a:lnSpc>
              <a:spcBef>
                <a:spcPts val="1800"/>
              </a:spcBef>
            </a:pPr>
            <a:r>
              <a:rPr lang="en-US" sz="3000" dirty="0"/>
              <a:t>Contemporary neuroscience has discovered the signals that teach your brain which signals to purge and which information to retain. </a:t>
            </a:r>
          </a:p>
        </p:txBody>
      </p:sp>
    </p:spTree>
    <p:extLst>
      <p:ext uri="{BB962C8B-B14F-4D97-AF65-F5344CB8AC3E}">
        <p14:creationId xmlns:p14="http://schemas.microsoft.com/office/powerpoint/2010/main" val="155456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Technique: Recall</a:t>
            </a:r>
          </a:p>
        </p:txBody>
      </p:sp>
      <p:sp>
        <p:nvSpPr>
          <p:cNvPr id="3" name="Content Placeholder 2"/>
          <p:cNvSpPr>
            <a:spLocks noGrp="1"/>
          </p:cNvSpPr>
          <p:nvPr>
            <p:ph idx="1"/>
          </p:nvPr>
        </p:nvSpPr>
        <p:spPr/>
        <p:txBody>
          <a:bodyPr>
            <a:normAutofit/>
          </a:bodyPr>
          <a:lstStyle/>
          <a:p>
            <a:pPr>
              <a:lnSpc>
                <a:spcPct val="90000"/>
              </a:lnSpc>
              <a:spcBef>
                <a:spcPts val="1800"/>
              </a:spcBef>
            </a:pPr>
            <a:r>
              <a:rPr lang="en-US" sz="3000" dirty="0"/>
              <a:t>It is possible to signal the brain that a particular piece of information is important and that it should retain it. </a:t>
            </a:r>
          </a:p>
          <a:p>
            <a:pPr>
              <a:lnSpc>
                <a:spcPct val="90000"/>
              </a:lnSpc>
              <a:spcBef>
                <a:spcPts val="1800"/>
              </a:spcBef>
            </a:pPr>
            <a:r>
              <a:rPr lang="en-US" sz="3000" dirty="0"/>
              <a:t>When a learner is forced to </a:t>
            </a:r>
            <a:r>
              <a:rPr lang="en-US" sz="3000" b="1" dirty="0"/>
              <a:t>recall information </a:t>
            </a:r>
            <a:r>
              <a:rPr lang="en-US" sz="3000" dirty="0"/>
              <a:t>in the hours and days after training, then they are much, much more likely to retain that information in the long run.</a:t>
            </a:r>
          </a:p>
        </p:txBody>
      </p:sp>
      <p:sp>
        <p:nvSpPr>
          <p:cNvPr id="4" name="TextBox 3"/>
          <p:cNvSpPr txBox="1"/>
          <p:nvPr/>
        </p:nvSpPr>
        <p:spPr>
          <a:xfrm>
            <a:off x="7684852" y="5693155"/>
            <a:ext cx="3553838" cy="923330"/>
          </a:xfrm>
          <a:prstGeom prst="rect">
            <a:avLst/>
          </a:prstGeom>
          <a:noFill/>
        </p:spPr>
        <p:txBody>
          <a:bodyPr wrap="square" rtlCol="0">
            <a:spAutoFit/>
          </a:bodyPr>
          <a:lstStyle/>
          <a:p>
            <a:r>
              <a:rPr lang="en-US" dirty="0"/>
              <a:t>Professor Henry </a:t>
            </a:r>
            <a:r>
              <a:rPr lang="en-US" dirty="0" err="1"/>
              <a:t>Roediger</a:t>
            </a:r>
            <a:r>
              <a:rPr lang="en-US" dirty="0"/>
              <a:t>, Professor Washington University St. Louis </a:t>
            </a:r>
          </a:p>
        </p:txBody>
      </p:sp>
    </p:spTree>
    <p:extLst>
      <p:ext uri="{BB962C8B-B14F-4D97-AF65-F5344CB8AC3E}">
        <p14:creationId xmlns:p14="http://schemas.microsoft.com/office/powerpoint/2010/main" val="4064713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Recall Experiment</a:t>
            </a:r>
          </a:p>
        </p:txBody>
      </p:sp>
      <p:pic>
        <p:nvPicPr>
          <p:cNvPr id="5" name="Picture 4"/>
          <p:cNvPicPr>
            <a:picLocks noChangeAspect="1"/>
          </p:cNvPicPr>
          <p:nvPr/>
        </p:nvPicPr>
        <p:blipFill>
          <a:blip r:embed="rId3"/>
          <a:stretch>
            <a:fillRect/>
          </a:stretch>
        </p:blipFill>
        <p:spPr>
          <a:xfrm>
            <a:off x="519076" y="1400693"/>
            <a:ext cx="7087954" cy="5535456"/>
          </a:xfrm>
          <a:prstGeom prst="rect">
            <a:avLst/>
          </a:prstGeom>
        </p:spPr>
      </p:pic>
      <p:sp>
        <p:nvSpPr>
          <p:cNvPr id="6" name="TextBox 5"/>
          <p:cNvSpPr txBox="1"/>
          <p:nvPr/>
        </p:nvSpPr>
        <p:spPr>
          <a:xfrm>
            <a:off x="7497083" y="1400693"/>
            <a:ext cx="3553838" cy="1477328"/>
          </a:xfrm>
          <a:prstGeom prst="rect">
            <a:avLst/>
          </a:prstGeom>
          <a:noFill/>
        </p:spPr>
        <p:txBody>
          <a:bodyPr wrap="square" rtlCol="0">
            <a:spAutoFit/>
          </a:bodyPr>
          <a:lstStyle/>
          <a:p>
            <a:r>
              <a:rPr lang="en-US" dirty="0"/>
              <a:t>0 = No recall</a:t>
            </a:r>
          </a:p>
          <a:p>
            <a:endParaRPr lang="en-US" dirty="0"/>
          </a:p>
          <a:p>
            <a:r>
              <a:rPr lang="en-US" dirty="0"/>
              <a:t>1 = Once practice at recall</a:t>
            </a:r>
          </a:p>
          <a:p>
            <a:endParaRPr lang="en-US" dirty="0"/>
          </a:p>
          <a:p>
            <a:r>
              <a:rPr lang="en-US" dirty="0"/>
              <a:t>3 = Three practices at recall</a:t>
            </a:r>
          </a:p>
        </p:txBody>
      </p:sp>
    </p:spTree>
    <p:extLst>
      <p:ext uri="{BB962C8B-B14F-4D97-AF65-F5344CB8AC3E}">
        <p14:creationId xmlns:p14="http://schemas.microsoft.com/office/powerpoint/2010/main" val="140751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Technique: Boosters</a:t>
            </a:r>
          </a:p>
        </p:txBody>
      </p:sp>
      <p:pic>
        <p:nvPicPr>
          <p:cNvPr id="6" name="Picture 5"/>
          <p:cNvPicPr>
            <a:picLocks noChangeAspect="1"/>
          </p:cNvPicPr>
          <p:nvPr/>
        </p:nvPicPr>
        <p:blipFill>
          <a:blip r:embed="rId3"/>
          <a:stretch>
            <a:fillRect/>
          </a:stretch>
        </p:blipFill>
        <p:spPr>
          <a:xfrm>
            <a:off x="2402732" y="1270000"/>
            <a:ext cx="5437761" cy="5337985"/>
          </a:xfrm>
          <a:prstGeom prst="rect">
            <a:avLst/>
          </a:prstGeom>
        </p:spPr>
      </p:pic>
    </p:spTree>
    <p:extLst>
      <p:ext uri="{BB962C8B-B14F-4D97-AF65-F5344CB8AC3E}">
        <p14:creationId xmlns:p14="http://schemas.microsoft.com/office/powerpoint/2010/main" val="288290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Resetting the Learning Curve </a:t>
            </a:r>
          </a:p>
        </p:txBody>
      </p:sp>
      <p:sp>
        <p:nvSpPr>
          <p:cNvPr id="3" name="Content Placeholder 2"/>
          <p:cNvSpPr>
            <a:spLocks noGrp="1"/>
          </p:cNvSpPr>
          <p:nvPr>
            <p:ph idx="1"/>
          </p:nvPr>
        </p:nvSpPr>
        <p:spPr/>
        <p:txBody>
          <a:bodyPr>
            <a:normAutofit/>
          </a:bodyPr>
          <a:lstStyle/>
          <a:p>
            <a:pPr>
              <a:lnSpc>
                <a:spcPct val="90000"/>
              </a:lnSpc>
              <a:spcBef>
                <a:spcPts val="1800"/>
              </a:spcBef>
            </a:pPr>
            <a:r>
              <a:rPr lang="en-US" sz="3000" dirty="0"/>
              <a:t>Your brain </a:t>
            </a:r>
            <a:r>
              <a:rPr lang="en-US" sz="3000" u="sng" dirty="0"/>
              <a:t>wants</a:t>
            </a:r>
            <a:r>
              <a:rPr lang="en-US" sz="3000" dirty="0"/>
              <a:t> to retain useful information and purge what is not. </a:t>
            </a:r>
          </a:p>
          <a:p>
            <a:pPr>
              <a:lnSpc>
                <a:spcPct val="90000"/>
              </a:lnSpc>
              <a:spcBef>
                <a:spcPts val="1800"/>
              </a:spcBef>
            </a:pPr>
            <a:r>
              <a:rPr lang="en-US" sz="3000" dirty="0"/>
              <a:t>If you </a:t>
            </a:r>
            <a:r>
              <a:rPr lang="en-US" sz="3000" u="sng" dirty="0"/>
              <a:t>recall</a:t>
            </a:r>
            <a:r>
              <a:rPr lang="en-US" sz="3000" dirty="0"/>
              <a:t> that information in the hours and days after training, your brain tags that information as </a:t>
            </a:r>
            <a:r>
              <a:rPr lang="en-US" sz="3000" u="sng" dirty="0"/>
              <a:t>important</a:t>
            </a:r>
            <a:r>
              <a:rPr lang="en-US" sz="3000" dirty="0"/>
              <a:t> and is more likely to </a:t>
            </a:r>
            <a:r>
              <a:rPr lang="en-US" sz="3000" u="sng" dirty="0"/>
              <a:t>retain</a:t>
            </a:r>
            <a:r>
              <a:rPr lang="en-US" sz="3000" dirty="0"/>
              <a:t> it. </a:t>
            </a:r>
          </a:p>
          <a:p>
            <a:pPr>
              <a:lnSpc>
                <a:spcPct val="90000"/>
              </a:lnSpc>
              <a:spcBef>
                <a:spcPts val="1800"/>
              </a:spcBef>
            </a:pPr>
            <a:r>
              <a:rPr lang="en-US" sz="3000" dirty="0"/>
              <a:t>If you use it, you won’t lose it!</a:t>
            </a:r>
          </a:p>
        </p:txBody>
      </p:sp>
    </p:spTree>
    <p:extLst>
      <p:ext uri="{BB962C8B-B14F-4D97-AF65-F5344CB8AC3E}">
        <p14:creationId xmlns:p14="http://schemas.microsoft.com/office/powerpoint/2010/main" val="1330411934"/>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C42F1A"/>
      </a:hlink>
      <a:folHlink>
        <a:srgbClr val="C42F1A"/>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3022</TotalTime>
  <Words>1296</Words>
  <Application>Microsoft Office PowerPoint</Application>
  <PresentationFormat>Widescreen</PresentationFormat>
  <Paragraphs>116</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Extending Learning Through Technology</vt:lpstr>
      <vt:lpstr>PowerPoint Presentation</vt:lpstr>
      <vt:lpstr>The Forgetting Curve</vt:lpstr>
      <vt:lpstr>Forgetting is Good!</vt:lpstr>
      <vt:lpstr>Overcoming the Forgetting Curve</vt:lpstr>
      <vt:lpstr>Technique: Recall</vt:lpstr>
      <vt:lpstr>Recall Experiment</vt:lpstr>
      <vt:lpstr>Technique: Boosters</vt:lpstr>
      <vt:lpstr>Resetting the Learning Curve </vt:lpstr>
      <vt:lpstr>Boosters</vt:lpstr>
      <vt:lpstr>Boosters</vt:lpstr>
      <vt:lpstr>The Halo Effect</vt:lpstr>
      <vt:lpstr>Adding Technology: Booster Examples</vt:lpstr>
      <vt:lpstr>Adding Technology: Booster Examples</vt:lpstr>
      <vt:lpstr>Multiple-Choice Redeemed</vt:lpstr>
      <vt:lpstr>Booster Technology Companies</vt:lpstr>
      <vt:lpstr>Other Technologies for Extending Learning</vt:lpstr>
      <vt:lpstr>Social Tools Examples</vt:lpstr>
      <vt:lpstr>Your Stories…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Extending Learning Through Technology</dc:title>
  <dc:creator>jeanne strayer</dc:creator>
  <cp:lastModifiedBy>jeanne strayer</cp:lastModifiedBy>
  <cp:revision>40</cp:revision>
  <cp:lastPrinted>2016-09-07T18:35:56Z</cp:lastPrinted>
  <dcterms:created xsi:type="dcterms:W3CDTF">2016-09-05T01:16:16Z</dcterms:created>
  <dcterms:modified xsi:type="dcterms:W3CDTF">2016-09-07T19:23:30Z</dcterms:modified>
</cp:coreProperties>
</file>